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9"/>
  </p:notesMasterIdLst>
  <p:sldIdLst>
    <p:sldId id="256" r:id="rId2"/>
    <p:sldId id="298" r:id="rId3"/>
    <p:sldId id="270" r:id="rId4"/>
    <p:sldId id="271" r:id="rId5"/>
    <p:sldId id="257" r:id="rId6"/>
    <p:sldId id="281" r:id="rId7"/>
    <p:sldId id="269" r:id="rId8"/>
    <p:sldId id="282" r:id="rId9"/>
    <p:sldId id="283" r:id="rId10"/>
    <p:sldId id="284" r:id="rId11"/>
    <p:sldId id="268" r:id="rId12"/>
    <p:sldId id="285" r:id="rId13"/>
    <p:sldId id="286" r:id="rId14"/>
    <p:sldId id="287" r:id="rId15"/>
    <p:sldId id="288" r:id="rId16"/>
    <p:sldId id="267" r:id="rId17"/>
    <p:sldId id="272" r:id="rId18"/>
    <p:sldId id="266" r:id="rId19"/>
    <p:sldId id="289" r:id="rId20"/>
    <p:sldId id="277" r:id="rId21"/>
    <p:sldId id="260" r:id="rId22"/>
    <p:sldId id="264" r:id="rId23"/>
    <p:sldId id="295" r:id="rId24"/>
    <p:sldId id="263" r:id="rId25"/>
    <p:sldId id="262" r:id="rId26"/>
    <p:sldId id="296" r:id="rId27"/>
    <p:sldId id="297" r:id="rId28"/>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hase, Stefanie" initials="CS" lastIdx="7" clrIdx="0">
    <p:extLst>
      <p:ext uri="{19B8F6BF-5375-455C-9EA6-DF929625EA0E}">
        <p15:presenceInfo xmlns:p15="http://schemas.microsoft.com/office/powerpoint/2012/main" userId="S-1-5-21-4027829005-1107895287-290554039-1977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594" autoAdjust="0"/>
    <p:restoredTop sz="88902" autoAdjust="0"/>
  </p:normalViewPr>
  <p:slideViewPr>
    <p:cSldViewPr>
      <p:cViewPr varScale="1">
        <p:scale>
          <a:sx n="81" d="100"/>
          <a:sy n="81" d="100"/>
        </p:scale>
        <p:origin x="1446"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60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dirty="0"/>
          </a:p>
        </p:txBody>
      </p:sp>
      <p:sp>
        <p:nvSpPr>
          <p:cNvPr id="25603"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dirty="0"/>
          </a:p>
        </p:txBody>
      </p:sp>
      <p:sp>
        <p:nvSpPr>
          <p:cNvPr id="3584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5"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5606"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dirty="0"/>
          </a:p>
        </p:txBody>
      </p:sp>
      <p:sp>
        <p:nvSpPr>
          <p:cNvPr id="25607"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0F68ED82-A4AF-42D7-9235-E713C0D026FC}" type="slidenum">
              <a:rPr lang="en-US" altLang="en-US"/>
              <a:pPr/>
              <a:t>‹#›</a:t>
            </a:fld>
            <a:endParaRPr lang="en-US" altLang="en-US" dirty="0"/>
          </a:p>
        </p:txBody>
      </p:sp>
    </p:spTree>
    <p:extLst>
      <p:ext uri="{BB962C8B-B14F-4D97-AF65-F5344CB8AC3E}">
        <p14:creationId xmlns:p14="http://schemas.microsoft.com/office/powerpoint/2010/main" val="248158286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a:ln/>
        </p:spPr>
      </p:sp>
      <p:sp>
        <p:nvSpPr>
          <p:cNvPr id="3686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Arial" panose="020B0604020202020204" pitchFamily="34" charset="0"/>
            </a:endParaRPr>
          </a:p>
        </p:txBody>
      </p:sp>
      <p:sp>
        <p:nvSpPr>
          <p:cNvPr id="3686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panose="020B0604020202020204" pitchFamily="34" charset="0"/>
              </a:defRPr>
            </a:lvl1pPr>
            <a:lvl2pPr marL="742950" indent="-285750" eaLnBrk="0" hangingPunct="0">
              <a:spcBef>
                <a:spcPct val="30000"/>
              </a:spcBef>
              <a:defRPr sz="1200">
                <a:solidFill>
                  <a:schemeClr val="tx1"/>
                </a:solidFill>
                <a:latin typeface="Arial" panose="020B0604020202020204" pitchFamily="34" charset="0"/>
              </a:defRPr>
            </a:lvl2pPr>
            <a:lvl3pPr marL="1143000" indent="-228600" eaLnBrk="0" hangingPunct="0">
              <a:spcBef>
                <a:spcPct val="30000"/>
              </a:spcBef>
              <a:defRPr sz="1200">
                <a:solidFill>
                  <a:schemeClr val="tx1"/>
                </a:solidFill>
                <a:latin typeface="Arial" panose="020B0604020202020204" pitchFamily="34" charset="0"/>
              </a:defRPr>
            </a:lvl3pPr>
            <a:lvl4pPr marL="1600200" indent="-228600" eaLnBrk="0" hangingPunct="0">
              <a:spcBef>
                <a:spcPct val="30000"/>
              </a:spcBef>
              <a:defRPr sz="1200">
                <a:solidFill>
                  <a:schemeClr val="tx1"/>
                </a:solidFill>
                <a:latin typeface="Arial" panose="020B0604020202020204" pitchFamily="34" charset="0"/>
              </a:defRPr>
            </a:lvl4pPr>
            <a:lvl5pPr marL="2057400" indent="-228600" eaLnBrk="0" hangingPunct="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eaLnBrk="1" hangingPunct="1">
              <a:spcBef>
                <a:spcPct val="0"/>
              </a:spcBef>
            </a:pPr>
            <a:fld id="{110415A7-2414-401E-BC0C-AE7060DD839F}" type="slidenum">
              <a:rPr lang="en-US" altLang="en-US"/>
              <a:pPr eaLnBrk="1" hangingPunct="1">
                <a:spcBef>
                  <a:spcPct val="0"/>
                </a:spcBef>
              </a:pPr>
              <a:t>1</a:t>
            </a:fld>
            <a:endParaRPr lang="en-US" altLang="en-US" dirty="0"/>
          </a:p>
        </p:txBody>
      </p:sp>
    </p:spTree>
    <p:extLst>
      <p:ext uri="{BB962C8B-B14F-4D97-AF65-F5344CB8AC3E}">
        <p14:creationId xmlns:p14="http://schemas.microsoft.com/office/powerpoint/2010/main" val="47778095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a:ln/>
        </p:spPr>
      </p:sp>
      <p:sp>
        <p:nvSpPr>
          <p:cNvPr id="4608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Arial" panose="020B0604020202020204" pitchFamily="34" charset="0"/>
            </a:endParaRPr>
          </a:p>
        </p:txBody>
      </p:sp>
      <p:sp>
        <p:nvSpPr>
          <p:cNvPr id="4608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panose="020B0604020202020204" pitchFamily="34" charset="0"/>
              </a:defRPr>
            </a:lvl1pPr>
            <a:lvl2pPr marL="742950" indent="-285750" eaLnBrk="0" hangingPunct="0">
              <a:spcBef>
                <a:spcPct val="30000"/>
              </a:spcBef>
              <a:defRPr sz="1200">
                <a:solidFill>
                  <a:schemeClr val="tx1"/>
                </a:solidFill>
                <a:latin typeface="Arial" panose="020B0604020202020204" pitchFamily="34" charset="0"/>
              </a:defRPr>
            </a:lvl2pPr>
            <a:lvl3pPr marL="1143000" indent="-228600" eaLnBrk="0" hangingPunct="0">
              <a:spcBef>
                <a:spcPct val="30000"/>
              </a:spcBef>
              <a:defRPr sz="1200">
                <a:solidFill>
                  <a:schemeClr val="tx1"/>
                </a:solidFill>
                <a:latin typeface="Arial" panose="020B0604020202020204" pitchFamily="34" charset="0"/>
              </a:defRPr>
            </a:lvl3pPr>
            <a:lvl4pPr marL="1600200" indent="-228600" eaLnBrk="0" hangingPunct="0">
              <a:spcBef>
                <a:spcPct val="30000"/>
              </a:spcBef>
              <a:defRPr sz="1200">
                <a:solidFill>
                  <a:schemeClr val="tx1"/>
                </a:solidFill>
                <a:latin typeface="Arial" panose="020B0604020202020204" pitchFamily="34" charset="0"/>
              </a:defRPr>
            </a:lvl4pPr>
            <a:lvl5pPr marL="2057400" indent="-228600" eaLnBrk="0" hangingPunct="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eaLnBrk="1" hangingPunct="1">
              <a:spcBef>
                <a:spcPct val="0"/>
              </a:spcBef>
            </a:pPr>
            <a:fld id="{6E92ABD0-DF6A-4A19-8C52-E39B0D2A470D}" type="slidenum">
              <a:rPr lang="en-US" altLang="en-US"/>
              <a:pPr eaLnBrk="1" hangingPunct="1">
                <a:spcBef>
                  <a:spcPct val="0"/>
                </a:spcBef>
              </a:pPr>
              <a:t>11</a:t>
            </a:fld>
            <a:endParaRPr lang="en-US" altLang="en-US" dirty="0"/>
          </a:p>
        </p:txBody>
      </p:sp>
    </p:spTree>
    <p:extLst>
      <p:ext uri="{BB962C8B-B14F-4D97-AF65-F5344CB8AC3E}">
        <p14:creationId xmlns:p14="http://schemas.microsoft.com/office/powerpoint/2010/main" val="368010887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a:ln/>
        </p:spPr>
      </p:sp>
      <p:sp>
        <p:nvSpPr>
          <p:cNvPr id="4710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Arial" panose="020B0604020202020204" pitchFamily="34" charset="0"/>
            </a:endParaRPr>
          </a:p>
        </p:txBody>
      </p:sp>
      <p:sp>
        <p:nvSpPr>
          <p:cNvPr id="4710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panose="020B0604020202020204" pitchFamily="34" charset="0"/>
              </a:defRPr>
            </a:lvl1pPr>
            <a:lvl2pPr marL="742950" indent="-285750" eaLnBrk="0" hangingPunct="0">
              <a:spcBef>
                <a:spcPct val="30000"/>
              </a:spcBef>
              <a:defRPr sz="1200">
                <a:solidFill>
                  <a:schemeClr val="tx1"/>
                </a:solidFill>
                <a:latin typeface="Arial" panose="020B0604020202020204" pitchFamily="34" charset="0"/>
              </a:defRPr>
            </a:lvl2pPr>
            <a:lvl3pPr marL="1143000" indent="-228600" eaLnBrk="0" hangingPunct="0">
              <a:spcBef>
                <a:spcPct val="30000"/>
              </a:spcBef>
              <a:defRPr sz="1200">
                <a:solidFill>
                  <a:schemeClr val="tx1"/>
                </a:solidFill>
                <a:latin typeface="Arial" panose="020B0604020202020204" pitchFamily="34" charset="0"/>
              </a:defRPr>
            </a:lvl3pPr>
            <a:lvl4pPr marL="1600200" indent="-228600" eaLnBrk="0" hangingPunct="0">
              <a:spcBef>
                <a:spcPct val="30000"/>
              </a:spcBef>
              <a:defRPr sz="1200">
                <a:solidFill>
                  <a:schemeClr val="tx1"/>
                </a:solidFill>
                <a:latin typeface="Arial" panose="020B0604020202020204" pitchFamily="34" charset="0"/>
              </a:defRPr>
            </a:lvl4pPr>
            <a:lvl5pPr marL="2057400" indent="-228600" eaLnBrk="0" hangingPunct="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eaLnBrk="1" hangingPunct="1">
              <a:spcBef>
                <a:spcPct val="0"/>
              </a:spcBef>
            </a:pPr>
            <a:fld id="{AB47BA7A-0401-4B99-8F96-52587E1AF6FE}" type="slidenum">
              <a:rPr lang="en-US" altLang="en-US"/>
              <a:pPr eaLnBrk="1" hangingPunct="1">
                <a:spcBef>
                  <a:spcPct val="0"/>
                </a:spcBef>
              </a:pPr>
              <a:t>12</a:t>
            </a:fld>
            <a:endParaRPr lang="en-US" altLang="en-US" dirty="0"/>
          </a:p>
        </p:txBody>
      </p:sp>
    </p:spTree>
    <p:extLst>
      <p:ext uri="{BB962C8B-B14F-4D97-AF65-F5344CB8AC3E}">
        <p14:creationId xmlns:p14="http://schemas.microsoft.com/office/powerpoint/2010/main" val="68672533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a:ln/>
        </p:spPr>
      </p:sp>
      <p:sp>
        <p:nvSpPr>
          <p:cNvPr id="4813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Arial" panose="020B0604020202020204" pitchFamily="34" charset="0"/>
            </a:endParaRPr>
          </a:p>
        </p:txBody>
      </p:sp>
      <p:sp>
        <p:nvSpPr>
          <p:cNvPr id="4813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panose="020B0604020202020204" pitchFamily="34" charset="0"/>
              </a:defRPr>
            </a:lvl1pPr>
            <a:lvl2pPr marL="742950" indent="-285750" eaLnBrk="0" hangingPunct="0">
              <a:spcBef>
                <a:spcPct val="30000"/>
              </a:spcBef>
              <a:defRPr sz="1200">
                <a:solidFill>
                  <a:schemeClr val="tx1"/>
                </a:solidFill>
                <a:latin typeface="Arial" panose="020B0604020202020204" pitchFamily="34" charset="0"/>
              </a:defRPr>
            </a:lvl2pPr>
            <a:lvl3pPr marL="1143000" indent="-228600" eaLnBrk="0" hangingPunct="0">
              <a:spcBef>
                <a:spcPct val="30000"/>
              </a:spcBef>
              <a:defRPr sz="1200">
                <a:solidFill>
                  <a:schemeClr val="tx1"/>
                </a:solidFill>
                <a:latin typeface="Arial" panose="020B0604020202020204" pitchFamily="34" charset="0"/>
              </a:defRPr>
            </a:lvl3pPr>
            <a:lvl4pPr marL="1600200" indent="-228600" eaLnBrk="0" hangingPunct="0">
              <a:spcBef>
                <a:spcPct val="30000"/>
              </a:spcBef>
              <a:defRPr sz="1200">
                <a:solidFill>
                  <a:schemeClr val="tx1"/>
                </a:solidFill>
                <a:latin typeface="Arial" panose="020B0604020202020204" pitchFamily="34" charset="0"/>
              </a:defRPr>
            </a:lvl4pPr>
            <a:lvl5pPr marL="2057400" indent="-228600" eaLnBrk="0" hangingPunct="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eaLnBrk="1" hangingPunct="1">
              <a:spcBef>
                <a:spcPct val="0"/>
              </a:spcBef>
            </a:pPr>
            <a:fld id="{60655180-AA75-4FB0-AEB0-9EE4D15E1996}" type="slidenum">
              <a:rPr lang="en-US" altLang="en-US"/>
              <a:pPr eaLnBrk="1" hangingPunct="1">
                <a:spcBef>
                  <a:spcPct val="0"/>
                </a:spcBef>
              </a:pPr>
              <a:t>13</a:t>
            </a:fld>
            <a:endParaRPr lang="en-US" altLang="en-US" dirty="0"/>
          </a:p>
        </p:txBody>
      </p:sp>
    </p:spTree>
    <p:extLst>
      <p:ext uri="{BB962C8B-B14F-4D97-AF65-F5344CB8AC3E}">
        <p14:creationId xmlns:p14="http://schemas.microsoft.com/office/powerpoint/2010/main" val="128155408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a:ln/>
        </p:spPr>
      </p:sp>
      <p:sp>
        <p:nvSpPr>
          <p:cNvPr id="4915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Arial" panose="020B0604020202020204" pitchFamily="34" charset="0"/>
            </a:endParaRPr>
          </a:p>
        </p:txBody>
      </p:sp>
      <p:sp>
        <p:nvSpPr>
          <p:cNvPr id="4915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panose="020B0604020202020204" pitchFamily="34" charset="0"/>
              </a:defRPr>
            </a:lvl1pPr>
            <a:lvl2pPr marL="742950" indent="-285750" eaLnBrk="0" hangingPunct="0">
              <a:spcBef>
                <a:spcPct val="30000"/>
              </a:spcBef>
              <a:defRPr sz="1200">
                <a:solidFill>
                  <a:schemeClr val="tx1"/>
                </a:solidFill>
                <a:latin typeface="Arial" panose="020B0604020202020204" pitchFamily="34" charset="0"/>
              </a:defRPr>
            </a:lvl2pPr>
            <a:lvl3pPr marL="1143000" indent="-228600" eaLnBrk="0" hangingPunct="0">
              <a:spcBef>
                <a:spcPct val="30000"/>
              </a:spcBef>
              <a:defRPr sz="1200">
                <a:solidFill>
                  <a:schemeClr val="tx1"/>
                </a:solidFill>
                <a:latin typeface="Arial" panose="020B0604020202020204" pitchFamily="34" charset="0"/>
              </a:defRPr>
            </a:lvl3pPr>
            <a:lvl4pPr marL="1600200" indent="-228600" eaLnBrk="0" hangingPunct="0">
              <a:spcBef>
                <a:spcPct val="30000"/>
              </a:spcBef>
              <a:defRPr sz="1200">
                <a:solidFill>
                  <a:schemeClr val="tx1"/>
                </a:solidFill>
                <a:latin typeface="Arial" panose="020B0604020202020204" pitchFamily="34" charset="0"/>
              </a:defRPr>
            </a:lvl4pPr>
            <a:lvl5pPr marL="2057400" indent="-228600" eaLnBrk="0" hangingPunct="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eaLnBrk="1" hangingPunct="1">
              <a:spcBef>
                <a:spcPct val="0"/>
              </a:spcBef>
            </a:pPr>
            <a:fld id="{6095F6E2-8590-4DB0-AE31-511310960529}" type="slidenum">
              <a:rPr lang="en-US" altLang="en-US"/>
              <a:pPr eaLnBrk="1" hangingPunct="1">
                <a:spcBef>
                  <a:spcPct val="0"/>
                </a:spcBef>
              </a:pPr>
              <a:t>14</a:t>
            </a:fld>
            <a:endParaRPr lang="en-US" altLang="en-US" dirty="0"/>
          </a:p>
        </p:txBody>
      </p:sp>
    </p:spTree>
    <p:extLst>
      <p:ext uri="{BB962C8B-B14F-4D97-AF65-F5344CB8AC3E}">
        <p14:creationId xmlns:p14="http://schemas.microsoft.com/office/powerpoint/2010/main" val="6524552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a:ln/>
        </p:spPr>
      </p:sp>
      <p:sp>
        <p:nvSpPr>
          <p:cNvPr id="5017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b="1" dirty="0" smtClean="0">
                <a:latin typeface="Arial" panose="020B0604020202020204" pitchFamily="34" charset="0"/>
              </a:rPr>
              <a:t>TABLE 10.1 </a:t>
            </a:r>
            <a:r>
              <a:rPr lang="en-US" altLang="en-US" dirty="0" smtClean="0">
                <a:latin typeface="Arial" panose="020B0604020202020204" pitchFamily="34" charset="0"/>
              </a:rPr>
              <a:t>The basic elements of a </a:t>
            </a:r>
            <a:r>
              <a:rPr lang="en-US" altLang="en-US" i="1" dirty="0" smtClean="0">
                <a:latin typeface="Arial" panose="020B0604020202020204" pitchFamily="34" charset="0"/>
              </a:rPr>
              <a:t>t</a:t>
            </a:r>
            <a:r>
              <a:rPr lang="en-US" altLang="en-US" dirty="0" smtClean="0">
                <a:latin typeface="Arial" panose="020B0604020202020204" pitchFamily="34" charset="0"/>
              </a:rPr>
              <a:t> statistic for the single-sample t and the independent-measures </a:t>
            </a:r>
            <a:r>
              <a:rPr lang="en-US" altLang="en-US" i="1" dirty="0" smtClean="0">
                <a:latin typeface="Arial" panose="020B0604020202020204" pitchFamily="34" charset="0"/>
              </a:rPr>
              <a:t>t</a:t>
            </a:r>
            <a:r>
              <a:rPr lang="en-US" altLang="en-US" dirty="0" smtClean="0">
                <a:latin typeface="Arial" panose="020B0604020202020204" pitchFamily="34" charset="0"/>
              </a:rPr>
              <a:t>.</a:t>
            </a:r>
          </a:p>
        </p:txBody>
      </p:sp>
      <p:sp>
        <p:nvSpPr>
          <p:cNvPr id="5018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4A551277-E67B-45AC-823B-E95F86F5FE69}" type="slidenum">
              <a:rPr lang="en-US" altLang="en-US"/>
              <a:pPr eaLnBrk="1" hangingPunct="1"/>
              <a:t>15</a:t>
            </a:fld>
            <a:endParaRPr lang="en-US" altLang="en-US" dirty="0"/>
          </a:p>
        </p:txBody>
      </p:sp>
    </p:spTree>
    <p:extLst>
      <p:ext uri="{BB962C8B-B14F-4D97-AF65-F5344CB8AC3E}">
        <p14:creationId xmlns:p14="http://schemas.microsoft.com/office/powerpoint/2010/main" val="108613560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Arial" panose="020B0604020202020204" pitchFamily="34" charset="0"/>
            </a:endParaRPr>
          </a:p>
        </p:txBody>
      </p:sp>
      <p:sp>
        <p:nvSpPr>
          <p:cNvPr id="5120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panose="020B0604020202020204" pitchFamily="34" charset="0"/>
              </a:defRPr>
            </a:lvl1pPr>
            <a:lvl2pPr marL="742950" indent="-285750" eaLnBrk="0" hangingPunct="0">
              <a:spcBef>
                <a:spcPct val="30000"/>
              </a:spcBef>
              <a:defRPr sz="1200">
                <a:solidFill>
                  <a:schemeClr val="tx1"/>
                </a:solidFill>
                <a:latin typeface="Arial" panose="020B0604020202020204" pitchFamily="34" charset="0"/>
              </a:defRPr>
            </a:lvl2pPr>
            <a:lvl3pPr marL="1143000" indent="-228600" eaLnBrk="0" hangingPunct="0">
              <a:spcBef>
                <a:spcPct val="30000"/>
              </a:spcBef>
              <a:defRPr sz="1200">
                <a:solidFill>
                  <a:schemeClr val="tx1"/>
                </a:solidFill>
                <a:latin typeface="Arial" panose="020B0604020202020204" pitchFamily="34" charset="0"/>
              </a:defRPr>
            </a:lvl3pPr>
            <a:lvl4pPr marL="1600200" indent="-228600" eaLnBrk="0" hangingPunct="0">
              <a:spcBef>
                <a:spcPct val="30000"/>
              </a:spcBef>
              <a:defRPr sz="1200">
                <a:solidFill>
                  <a:schemeClr val="tx1"/>
                </a:solidFill>
                <a:latin typeface="Arial" panose="020B0604020202020204" pitchFamily="34" charset="0"/>
              </a:defRPr>
            </a:lvl4pPr>
            <a:lvl5pPr marL="2057400" indent="-228600" eaLnBrk="0" hangingPunct="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eaLnBrk="1" hangingPunct="1">
              <a:spcBef>
                <a:spcPct val="0"/>
              </a:spcBef>
            </a:pPr>
            <a:fld id="{123FC2AD-EE82-4184-87D8-6BC1320CF36C}" type="slidenum">
              <a:rPr lang="en-US" altLang="en-US"/>
              <a:pPr eaLnBrk="1" hangingPunct="1">
                <a:spcBef>
                  <a:spcPct val="0"/>
                </a:spcBef>
              </a:pPr>
              <a:t>16</a:t>
            </a:fld>
            <a:endParaRPr lang="en-US" altLang="en-US" dirty="0"/>
          </a:p>
        </p:txBody>
      </p:sp>
    </p:spTree>
    <p:extLst>
      <p:ext uri="{BB962C8B-B14F-4D97-AF65-F5344CB8AC3E}">
        <p14:creationId xmlns:p14="http://schemas.microsoft.com/office/powerpoint/2010/main" val="212822782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a:ln/>
        </p:spPr>
      </p:sp>
      <p:sp>
        <p:nvSpPr>
          <p:cNvPr id="522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b="1" dirty="0" smtClean="0">
                <a:latin typeface="Arial" panose="020B0604020202020204" pitchFamily="34" charset="0"/>
              </a:rPr>
              <a:t>FIGURE 10.3 </a:t>
            </a:r>
            <a:r>
              <a:rPr lang="en-US" altLang="en-US" dirty="0" smtClean="0">
                <a:latin typeface="Arial" panose="020B0604020202020204" pitchFamily="34" charset="0"/>
              </a:rPr>
              <a:t>The critical region for the independent–measures hypothesis test. </a:t>
            </a:r>
          </a:p>
        </p:txBody>
      </p:sp>
      <p:sp>
        <p:nvSpPr>
          <p:cNvPr id="5222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panose="020B0604020202020204" pitchFamily="34" charset="0"/>
              </a:defRPr>
            </a:lvl1pPr>
            <a:lvl2pPr marL="742950" indent="-285750" eaLnBrk="0" hangingPunct="0">
              <a:spcBef>
                <a:spcPct val="30000"/>
              </a:spcBef>
              <a:defRPr sz="1200">
                <a:solidFill>
                  <a:schemeClr val="tx1"/>
                </a:solidFill>
                <a:latin typeface="Arial" panose="020B0604020202020204" pitchFamily="34" charset="0"/>
              </a:defRPr>
            </a:lvl2pPr>
            <a:lvl3pPr marL="1143000" indent="-228600" eaLnBrk="0" hangingPunct="0">
              <a:spcBef>
                <a:spcPct val="30000"/>
              </a:spcBef>
              <a:defRPr sz="1200">
                <a:solidFill>
                  <a:schemeClr val="tx1"/>
                </a:solidFill>
                <a:latin typeface="Arial" panose="020B0604020202020204" pitchFamily="34" charset="0"/>
              </a:defRPr>
            </a:lvl3pPr>
            <a:lvl4pPr marL="1600200" indent="-228600" eaLnBrk="0" hangingPunct="0">
              <a:spcBef>
                <a:spcPct val="30000"/>
              </a:spcBef>
              <a:defRPr sz="1200">
                <a:solidFill>
                  <a:schemeClr val="tx1"/>
                </a:solidFill>
                <a:latin typeface="Arial" panose="020B0604020202020204" pitchFamily="34" charset="0"/>
              </a:defRPr>
            </a:lvl4pPr>
            <a:lvl5pPr marL="2057400" indent="-228600" eaLnBrk="0" hangingPunct="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eaLnBrk="1" hangingPunct="1">
              <a:spcBef>
                <a:spcPct val="0"/>
              </a:spcBef>
            </a:pPr>
            <a:fld id="{A31EC40C-CD33-4893-8AC0-9C3737FC5DBE}" type="slidenum">
              <a:rPr lang="en-US" altLang="en-US"/>
              <a:pPr eaLnBrk="1" hangingPunct="1">
                <a:spcBef>
                  <a:spcPct val="0"/>
                </a:spcBef>
              </a:pPr>
              <a:t>17</a:t>
            </a:fld>
            <a:endParaRPr lang="en-US" altLang="en-US" dirty="0"/>
          </a:p>
        </p:txBody>
      </p:sp>
    </p:spTree>
    <p:extLst>
      <p:ext uri="{BB962C8B-B14F-4D97-AF65-F5344CB8AC3E}">
        <p14:creationId xmlns:p14="http://schemas.microsoft.com/office/powerpoint/2010/main" val="234022664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ln/>
        </p:spPr>
      </p:sp>
      <p:sp>
        <p:nvSpPr>
          <p:cNvPr id="532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Arial" panose="020B0604020202020204" pitchFamily="34" charset="0"/>
            </a:endParaRPr>
          </a:p>
        </p:txBody>
      </p:sp>
      <p:sp>
        <p:nvSpPr>
          <p:cNvPr id="5325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panose="020B0604020202020204" pitchFamily="34" charset="0"/>
              </a:defRPr>
            </a:lvl1pPr>
            <a:lvl2pPr marL="742950" indent="-285750" eaLnBrk="0" hangingPunct="0">
              <a:spcBef>
                <a:spcPct val="30000"/>
              </a:spcBef>
              <a:defRPr sz="1200">
                <a:solidFill>
                  <a:schemeClr val="tx1"/>
                </a:solidFill>
                <a:latin typeface="Arial" panose="020B0604020202020204" pitchFamily="34" charset="0"/>
              </a:defRPr>
            </a:lvl2pPr>
            <a:lvl3pPr marL="1143000" indent="-228600" eaLnBrk="0" hangingPunct="0">
              <a:spcBef>
                <a:spcPct val="30000"/>
              </a:spcBef>
              <a:defRPr sz="1200">
                <a:solidFill>
                  <a:schemeClr val="tx1"/>
                </a:solidFill>
                <a:latin typeface="Arial" panose="020B0604020202020204" pitchFamily="34" charset="0"/>
              </a:defRPr>
            </a:lvl3pPr>
            <a:lvl4pPr marL="1600200" indent="-228600" eaLnBrk="0" hangingPunct="0">
              <a:spcBef>
                <a:spcPct val="30000"/>
              </a:spcBef>
              <a:defRPr sz="1200">
                <a:solidFill>
                  <a:schemeClr val="tx1"/>
                </a:solidFill>
                <a:latin typeface="Arial" panose="020B0604020202020204" pitchFamily="34" charset="0"/>
              </a:defRPr>
            </a:lvl4pPr>
            <a:lvl5pPr marL="2057400" indent="-228600" eaLnBrk="0" hangingPunct="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eaLnBrk="1" hangingPunct="1">
              <a:spcBef>
                <a:spcPct val="0"/>
              </a:spcBef>
            </a:pPr>
            <a:fld id="{BCA1B0D3-726F-42D6-9597-E77D94B7631C}" type="slidenum">
              <a:rPr lang="en-US" altLang="en-US"/>
              <a:pPr eaLnBrk="1" hangingPunct="1">
                <a:spcBef>
                  <a:spcPct val="0"/>
                </a:spcBef>
              </a:pPr>
              <a:t>18</a:t>
            </a:fld>
            <a:endParaRPr lang="en-US" altLang="en-US" dirty="0"/>
          </a:p>
        </p:txBody>
      </p:sp>
    </p:spTree>
    <p:extLst>
      <p:ext uri="{BB962C8B-B14F-4D97-AF65-F5344CB8AC3E}">
        <p14:creationId xmlns:p14="http://schemas.microsoft.com/office/powerpoint/2010/main" val="250496676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ln/>
        </p:spPr>
      </p:sp>
      <p:sp>
        <p:nvSpPr>
          <p:cNvPr id="5427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Arial" panose="020B0604020202020204" pitchFamily="34" charset="0"/>
            </a:endParaRPr>
          </a:p>
        </p:txBody>
      </p:sp>
      <p:sp>
        <p:nvSpPr>
          <p:cNvPr id="5427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panose="020B0604020202020204" pitchFamily="34" charset="0"/>
              </a:defRPr>
            </a:lvl1pPr>
            <a:lvl2pPr marL="742950" indent="-285750" eaLnBrk="0" hangingPunct="0">
              <a:spcBef>
                <a:spcPct val="30000"/>
              </a:spcBef>
              <a:defRPr sz="1200">
                <a:solidFill>
                  <a:schemeClr val="tx1"/>
                </a:solidFill>
                <a:latin typeface="Arial" panose="020B0604020202020204" pitchFamily="34" charset="0"/>
              </a:defRPr>
            </a:lvl2pPr>
            <a:lvl3pPr marL="1143000" indent="-228600" eaLnBrk="0" hangingPunct="0">
              <a:spcBef>
                <a:spcPct val="30000"/>
              </a:spcBef>
              <a:defRPr sz="1200">
                <a:solidFill>
                  <a:schemeClr val="tx1"/>
                </a:solidFill>
                <a:latin typeface="Arial" panose="020B0604020202020204" pitchFamily="34" charset="0"/>
              </a:defRPr>
            </a:lvl3pPr>
            <a:lvl4pPr marL="1600200" indent="-228600" eaLnBrk="0" hangingPunct="0">
              <a:spcBef>
                <a:spcPct val="30000"/>
              </a:spcBef>
              <a:defRPr sz="1200">
                <a:solidFill>
                  <a:schemeClr val="tx1"/>
                </a:solidFill>
                <a:latin typeface="Arial" panose="020B0604020202020204" pitchFamily="34" charset="0"/>
              </a:defRPr>
            </a:lvl4pPr>
            <a:lvl5pPr marL="2057400" indent="-228600" eaLnBrk="0" hangingPunct="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eaLnBrk="1" hangingPunct="1">
              <a:spcBef>
                <a:spcPct val="0"/>
              </a:spcBef>
            </a:pPr>
            <a:fld id="{5213D32F-07BD-4A99-88E1-74228A4C7955}" type="slidenum">
              <a:rPr lang="en-US" altLang="en-US"/>
              <a:pPr eaLnBrk="1" hangingPunct="1">
                <a:spcBef>
                  <a:spcPct val="0"/>
                </a:spcBef>
              </a:pPr>
              <a:t>19</a:t>
            </a:fld>
            <a:endParaRPr lang="en-US" altLang="en-US" dirty="0"/>
          </a:p>
        </p:txBody>
      </p:sp>
    </p:spTree>
    <p:extLst>
      <p:ext uri="{BB962C8B-B14F-4D97-AF65-F5344CB8AC3E}">
        <p14:creationId xmlns:p14="http://schemas.microsoft.com/office/powerpoint/2010/main" val="220039184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a:ln/>
        </p:spPr>
      </p:sp>
      <p:sp>
        <p:nvSpPr>
          <p:cNvPr id="593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Arial" panose="020B0604020202020204" pitchFamily="34" charset="0"/>
            </a:endParaRPr>
          </a:p>
        </p:txBody>
      </p:sp>
      <p:sp>
        <p:nvSpPr>
          <p:cNvPr id="593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panose="020B0604020202020204" pitchFamily="34" charset="0"/>
              </a:defRPr>
            </a:lvl1pPr>
            <a:lvl2pPr marL="742950" indent="-285750" eaLnBrk="0" hangingPunct="0">
              <a:spcBef>
                <a:spcPct val="30000"/>
              </a:spcBef>
              <a:defRPr sz="1200">
                <a:solidFill>
                  <a:schemeClr val="tx1"/>
                </a:solidFill>
                <a:latin typeface="Arial" panose="020B0604020202020204" pitchFamily="34" charset="0"/>
              </a:defRPr>
            </a:lvl2pPr>
            <a:lvl3pPr marL="1143000" indent="-228600" eaLnBrk="0" hangingPunct="0">
              <a:spcBef>
                <a:spcPct val="30000"/>
              </a:spcBef>
              <a:defRPr sz="1200">
                <a:solidFill>
                  <a:schemeClr val="tx1"/>
                </a:solidFill>
                <a:latin typeface="Arial" panose="020B0604020202020204" pitchFamily="34" charset="0"/>
              </a:defRPr>
            </a:lvl3pPr>
            <a:lvl4pPr marL="1600200" indent="-228600" eaLnBrk="0" hangingPunct="0">
              <a:spcBef>
                <a:spcPct val="30000"/>
              </a:spcBef>
              <a:defRPr sz="1200">
                <a:solidFill>
                  <a:schemeClr val="tx1"/>
                </a:solidFill>
                <a:latin typeface="Arial" panose="020B0604020202020204" pitchFamily="34" charset="0"/>
              </a:defRPr>
            </a:lvl4pPr>
            <a:lvl5pPr marL="2057400" indent="-228600" eaLnBrk="0" hangingPunct="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eaLnBrk="1" hangingPunct="1">
              <a:spcBef>
                <a:spcPct val="0"/>
              </a:spcBef>
            </a:pPr>
            <a:fld id="{C63DBC4A-E6DB-46B1-85BA-13F1903CA1ED}" type="slidenum">
              <a:rPr lang="en-US" altLang="en-US"/>
              <a:pPr eaLnBrk="1" hangingPunct="1">
                <a:spcBef>
                  <a:spcPct val="0"/>
                </a:spcBef>
              </a:pPr>
              <a:t>20</a:t>
            </a:fld>
            <a:endParaRPr lang="en-US" altLang="en-US" dirty="0"/>
          </a:p>
        </p:txBody>
      </p:sp>
    </p:spTree>
    <p:extLst>
      <p:ext uri="{BB962C8B-B14F-4D97-AF65-F5344CB8AC3E}">
        <p14:creationId xmlns:p14="http://schemas.microsoft.com/office/powerpoint/2010/main" val="20244024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a:ln/>
        </p:spPr>
      </p:sp>
      <p:sp>
        <p:nvSpPr>
          <p:cNvPr id="378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Arial" panose="020B0604020202020204" pitchFamily="34" charset="0"/>
            </a:endParaRPr>
          </a:p>
        </p:txBody>
      </p:sp>
      <p:sp>
        <p:nvSpPr>
          <p:cNvPr id="3789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panose="020B0604020202020204" pitchFamily="34" charset="0"/>
              </a:defRPr>
            </a:lvl1pPr>
            <a:lvl2pPr marL="742950" indent="-285750" eaLnBrk="0" hangingPunct="0">
              <a:spcBef>
                <a:spcPct val="30000"/>
              </a:spcBef>
              <a:defRPr sz="1200">
                <a:solidFill>
                  <a:schemeClr val="tx1"/>
                </a:solidFill>
                <a:latin typeface="Arial" panose="020B0604020202020204" pitchFamily="34" charset="0"/>
              </a:defRPr>
            </a:lvl2pPr>
            <a:lvl3pPr marL="1143000" indent="-228600" eaLnBrk="0" hangingPunct="0">
              <a:spcBef>
                <a:spcPct val="30000"/>
              </a:spcBef>
              <a:defRPr sz="1200">
                <a:solidFill>
                  <a:schemeClr val="tx1"/>
                </a:solidFill>
                <a:latin typeface="Arial" panose="020B0604020202020204" pitchFamily="34" charset="0"/>
              </a:defRPr>
            </a:lvl3pPr>
            <a:lvl4pPr marL="1600200" indent="-228600" eaLnBrk="0" hangingPunct="0">
              <a:spcBef>
                <a:spcPct val="30000"/>
              </a:spcBef>
              <a:defRPr sz="1200">
                <a:solidFill>
                  <a:schemeClr val="tx1"/>
                </a:solidFill>
                <a:latin typeface="Arial" panose="020B0604020202020204" pitchFamily="34" charset="0"/>
              </a:defRPr>
            </a:lvl4pPr>
            <a:lvl5pPr marL="2057400" indent="-228600" eaLnBrk="0" hangingPunct="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eaLnBrk="1" hangingPunct="1">
              <a:spcBef>
                <a:spcPct val="0"/>
              </a:spcBef>
            </a:pPr>
            <a:fld id="{4331F42B-884A-4A60-A429-D6E4F508D4F6}" type="slidenum">
              <a:rPr lang="en-US" altLang="en-US"/>
              <a:pPr eaLnBrk="1" hangingPunct="1">
                <a:spcBef>
                  <a:spcPct val="0"/>
                </a:spcBef>
              </a:pPr>
              <a:t>3</a:t>
            </a:fld>
            <a:endParaRPr lang="en-US" altLang="en-US" dirty="0"/>
          </a:p>
        </p:txBody>
      </p:sp>
    </p:spTree>
    <p:extLst>
      <p:ext uri="{BB962C8B-B14F-4D97-AF65-F5344CB8AC3E}">
        <p14:creationId xmlns:p14="http://schemas.microsoft.com/office/powerpoint/2010/main" val="52077127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Arial" panose="020B0604020202020204" pitchFamily="34" charset="0"/>
            </a:endParaRPr>
          </a:p>
        </p:txBody>
      </p:sp>
      <p:sp>
        <p:nvSpPr>
          <p:cNvPr id="6042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panose="020B0604020202020204" pitchFamily="34" charset="0"/>
              </a:defRPr>
            </a:lvl1pPr>
            <a:lvl2pPr marL="742950" indent="-285750" eaLnBrk="0" hangingPunct="0">
              <a:spcBef>
                <a:spcPct val="30000"/>
              </a:spcBef>
              <a:defRPr sz="1200">
                <a:solidFill>
                  <a:schemeClr val="tx1"/>
                </a:solidFill>
                <a:latin typeface="Arial" panose="020B0604020202020204" pitchFamily="34" charset="0"/>
              </a:defRPr>
            </a:lvl2pPr>
            <a:lvl3pPr marL="1143000" indent="-228600" eaLnBrk="0" hangingPunct="0">
              <a:spcBef>
                <a:spcPct val="30000"/>
              </a:spcBef>
              <a:defRPr sz="1200">
                <a:solidFill>
                  <a:schemeClr val="tx1"/>
                </a:solidFill>
                <a:latin typeface="Arial" panose="020B0604020202020204" pitchFamily="34" charset="0"/>
              </a:defRPr>
            </a:lvl3pPr>
            <a:lvl4pPr marL="1600200" indent="-228600" eaLnBrk="0" hangingPunct="0">
              <a:spcBef>
                <a:spcPct val="30000"/>
              </a:spcBef>
              <a:defRPr sz="1200">
                <a:solidFill>
                  <a:schemeClr val="tx1"/>
                </a:solidFill>
                <a:latin typeface="Arial" panose="020B0604020202020204" pitchFamily="34" charset="0"/>
              </a:defRPr>
            </a:lvl4pPr>
            <a:lvl5pPr marL="2057400" indent="-228600" eaLnBrk="0" hangingPunct="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eaLnBrk="1" hangingPunct="1">
              <a:spcBef>
                <a:spcPct val="0"/>
              </a:spcBef>
            </a:pPr>
            <a:fld id="{4238E769-5217-46B4-9998-C53475298FAA}" type="slidenum">
              <a:rPr lang="en-US" altLang="en-US"/>
              <a:pPr eaLnBrk="1" hangingPunct="1">
                <a:spcBef>
                  <a:spcPct val="0"/>
                </a:spcBef>
              </a:pPr>
              <a:t>21</a:t>
            </a:fld>
            <a:endParaRPr lang="en-US" altLang="en-US" dirty="0"/>
          </a:p>
        </p:txBody>
      </p:sp>
    </p:spTree>
    <p:extLst>
      <p:ext uri="{BB962C8B-B14F-4D97-AF65-F5344CB8AC3E}">
        <p14:creationId xmlns:p14="http://schemas.microsoft.com/office/powerpoint/2010/main" val="255212100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a:ln/>
        </p:spPr>
      </p:sp>
      <p:sp>
        <p:nvSpPr>
          <p:cNvPr id="634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Arial" panose="020B0604020202020204" pitchFamily="34" charset="0"/>
            </a:endParaRPr>
          </a:p>
        </p:txBody>
      </p:sp>
      <p:sp>
        <p:nvSpPr>
          <p:cNvPr id="6349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panose="020B0604020202020204" pitchFamily="34" charset="0"/>
              </a:defRPr>
            </a:lvl1pPr>
            <a:lvl2pPr marL="742950" indent="-285750" eaLnBrk="0" hangingPunct="0">
              <a:spcBef>
                <a:spcPct val="30000"/>
              </a:spcBef>
              <a:defRPr sz="1200">
                <a:solidFill>
                  <a:schemeClr val="tx1"/>
                </a:solidFill>
                <a:latin typeface="Arial" panose="020B0604020202020204" pitchFamily="34" charset="0"/>
              </a:defRPr>
            </a:lvl2pPr>
            <a:lvl3pPr marL="1143000" indent="-228600" eaLnBrk="0" hangingPunct="0">
              <a:spcBef>
                <a:spcPct val="30000"/>
              </a:spcBef>
              <a:defRPr sz="1200">
                <a:solidFill>
                  <a:schemeClr val="tx1"/>
                </a:solidFill>
                <a:latin typeface="Arial" panose="020B0604020202020204" pitchFamily="34" charset="0"/>
              </a:defRPr>
            </a:lvl3pPr>
            <a:lvl4pPr marL="1600200" indent="-228600" eaLnBrk="0" hangingPunct="0">
              <a:spcBef>
                <a:spcPct val="30000"/>
              </a:spcBef>
              <a:defRPr sz="1200">
                <a:solidFill>
                  <a:schemeClr val="tx1"/>
                </a:solidFill>
                <a:latin typeface="Arial" panose="020B0604020202020204" pitchFamily="34" charset="0"/>
              </a:defRPr>
            </a:lvl4pPr>
            <a:lvl5pPr marL="2057400" indent="-228600" eaLnBrk="0" hangingPunct="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eaLnBrk="1" hangingPunct="1">
              <a:spcBef>
                <a:spcPct val="0"/>
              </a:spcBef>
            </a:pPr>
            <a:fld id="{569D0C09-32BF-4D97-AC08-0F99200C10F4}" type="slidenum">
              <a:rPr lang="en-US" altLang="en-US"/>
              <a:pPr eaLnBrk="1" hangingPunct="1">
                <a:spcBef>
                  <a:spcPct val="0"/>
                </a:spcBef>
              </a:pPr>
              <a:t>22</a:t>
            </a:fld>
            <a:endParaRPr lang="en-US" altLang="en-US" dirty="0"/>
          </a:p>
        </p:txBody>
      </p:sp>
    </p:spTree>
    <p:extLst>
      <p:ext uri="{BB962C8B-B14F-4D97-AF65-F5344CB8AC3E}">
        <p14:creationId xmlns:p14="http://schemas.microsoft.com/office/powerpoint/2010/main" val="405006561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a:ln/>
        </p:spPr>
      </p:sp>
      <p:sp>
        <p:nvSpPr>
          <p:cNvPr id="645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Arial" panose="020B0604020202020204" pitchFamily="34" charset="0"/>
            </a:endParaRPr>
          </a:p>
        </p:txBody>
      </p:sp>
      <p:sp>
        <p:nvSpPr>
          <p:cNvPr id="6451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panose="020B0604020202020204" pitchFamily="34" charset="0"/>
              </a:defRPr>
            </a:lvl1pPr>
            <a:lvl2pPr marL="742950" indent="-285750" eaLnBrk="0" hangingPunct="0">
              <a:spcBef>
                <a:spcPct val="30000"/>
              </a:spcBef>
              <a:defRPr sz="1200">
                <a:solidFill>
                  <a:schemeClr val="tx1"/>
                </a:solidFill>
                <a:latin typeface="Arial" panose="020B0604020202020204" pitchFamily="34" charset="0"/>
              </a:defRPr>
            </a:lvl2pPr>
            <a:lvl3pPr marL="1143000" indent="-228600" eaLnBrk="0" hangingPunct="0">
              <a:spcBef>
                <a:spcPct val="30000"/>
              </a:spcBef>
              <a:defRPr sz="1200">
                <a:solidFill>
                  <a:schemeClr val="tx1"/>
                </a:solidFill>
                <a:latin typeface="Arial" panose="020B0604020202020204" pitchFamily="34" charset="0"/>
              </a:defRPr>
            </a:lvl3pPr>
            <a:lvl4pPr marL="1600200" indent="-228600" eaLnBrk="0" hangingPunct="0">
              <a:spcBef>
                <a:spcPct val="30000"/>
              </a:spcBef>
              <a:defRPr sz="1200">
                <a:solidFill>
                  <a:schemeClr val="tx1"/>
                </a:solidFill>
                <a:latin typeface="Arial" panose="020B0604020202020204" pitchFamily="34" charset="0"/>
              </a:defRPr>
            </a:lvl4pPr>
            <a:lvl5pPr marL="2057400" indent="-228600" eaLnBrk="0" hangingPunct="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eaLnBrk="1" hangingPunct="1">
              <a:spcBef>
                <a:spcPct val="0"/>
              </a:spcBef>
            </a:pPr>
            <a:fld id="{86048608-0F65-4FE5-B70B-5DBDCC02C15F}" type="slidenum">
              <a:rPr lang="en-US" altLang="en-US"/>
              <a:pPr eaLnBrk="1" hangingPunct="1">
                <a:spcBef>
                  <a:spcPct val="0"/>
                </a:spcBef>
              </a:pPr>
              <a:t>23</a:t>
            </a:fld>
            <a:endParaRPr lang="en-US" altLang="en-US" dirty="0"/>
          </a:p>
        </p:txBody>
      </p:sp>
    </p:spTree>
    <p:extLst>
      <p:ext uri="{BB962C8B-B14F-4D97-AF65-F5344CB8AC3E}">
        <p14:creationId xmlns:p14="http://schemas.microsoft.com/office/powerpoint/2010/main" val="93274656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a:ln/>
        </p:spPr>
      </p:sp>
      <p:sp>
        <p:nvSpPr>
          <p:cNvPr id="6553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b="1" dirty="0" smtClean="0">
                <a:latin typeface="Arial" panose="020B0604020202020204" pitchFamily="34" charset="0"/>
              </a:rPr>
              <a:t>FIGURE 10.5 </a:t>
            </a:r>
            <a:r>
              <a:rPr lang="en-US" altLang="en-US" dirty="0" smtClean="0">
                <a:latin typeface="Arial" panose="020B0604020202020204" pitchFamily="34" charset="0"/>
              </a:rPr>
              <a:t>The 95% confidence interval for the population mean difference  (µ</a:t>
            </a:r>
            <a:r>
              <a:rPr lang="en-US" altLang="en-US" baseline="-25000" dirty="0" smtClean="0">
                <a:latin typeface="Arial" panose="020B0604020202020204" pitchFamily="34" charset="0"/>
              </a:rPr>
              <a:t>1</a:t>
            </a:r>
            <a:r>
              <a:rPr lang="en-US" altLang="en-US" dirty="0" smtClean="0">
                <a:latin typeface="Arial" panose="020B0604020202020204" pitchFamily="34" charset="0"/>
              </a:rPr>
              <a:t> = µ</a:t>
            </a:r>
            <a:r>
              <a:rPr lang="en-US" altLang="en-US" baseline="-25000" dirty="0" smtClean="0">
                <a:latin typeface="Arial" panose="020B0604020202020204" pitchFamily="34" charset="0"/>
              </a:rPr>
              <a:t>2</a:t>
            </a:r>
            <a:r>
              <a:rPr lang="en-US" altLang="en-US" dirty="0" smtClean="0">
                <a:latin typeface="Arial" panose="020B0604020202020204" pitchFamily="34" charset="0"/>
              </a:rPr>
              <a:t>). Note that µ</a:t>
            </a:r>
            <a:r>
              <a:rPr lang="en-US" altLang="en-US" baseline="-25000" dirty="0" smtClean="0">
                <a:latin typeface="Arial" panose="020B0604020202020204" pitchFamily="34" charset="0"/>
              </a:rPr>
              <a:t>1</a:t>
            </a:r>
            <a:r>
              <a:rPr lang="en-US" altLang="en-US" dirty="0" smtClean="0">
                <a:latin typeface="Arial" panose="020B0604020202020204" pitchFamily="34" charset="0"/>
              </a:rPr>
              <a:t> - µ</a:t>
            </a:r>
            <a:r>
              <a:rPr lang="en-US" altLang="en-US" baseline="-25000" dirty="0" smtClean="0">
                <a:latin typeface="Arial" panose="020B0604020202020204" pitchFamily="34" charset="0"/>
              </a:rPr>
              <a:t>2</a:t>
            </a:r>
            <a:r>
              <a:rPr lang="en-US" altLang="en-US" dirty="0" smtClean="0">
                <a:latin typeface="Arial" panose="020B0604020202020204" pitchFamily="34" charset="0"/>
              </a:rPr>
              <a:t> = 0 is excluded from the confidence interval, indicating that a zero difference is not an acceptable value (H</a:t>
            </a:r>
            <a:r>
              <a:rPr lang="en-US" altLang="en-US" baseline="-25000" dirty="0" smtClean="0">
                <a:latin typeface="Arial" panose="020B0604020202020204" pitchFamily="34" charset="0"/>
              </a:rPr>
              <a:t>0</a:t>
            </a:r>
            <a:r>
              <a:rPr lang="en-US" altLang="en-US" dirty="0" smtClean="0">
                <a:latin typeface="Arial" panose="020B0604020202020204" pitchFamily="34" charset="0"/>
              </a:rPr>
              <a:t> would be rejected in a hypothesis test with  </a:t>
            </a:r>
            <a:r>
              <a:rPr lang="en-US" altLang="en-US" dirty="0" smtClean="0">
                <a:latin typeface="Symbol" panose="05050102010706020507" pitchFamily="18" charset="2"/>
              </a:rPr>
              <a:t>α</a:t>
            </a:r>
            <a:r>
              <a:rPr lang="en-US" altLang="en-US" dirty="0" smtClean="0">
                <a:latin typeface="Arial" panose="020B0604020202020204" pitchFamily="34" charset="0"/>
              </a:rPr>
              <a:t> = .05).</a:t>
            </a:r>
          </a:p>
          <a:p>
            <a:endParaRPr lang="en-US" altLang="en-US" dirty="0" smtClean="0">
              <a:latin typeface="Arial" panose="020B0604020202020204" pitchFamily="34" charset="0"/>
            </a:endParaRPr>
          </a:p>
        </p:txBody>
      </p:sp>
      <p:sp>
        <p:nvSpPr>
          <p:cNvPr id="6554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panose="020B0604020202020204" pitchFamily="34" charset="0"/>
              </a:defRPr>
            </a:lvl1pPr>
            <a:lvl2pPr marL="742950" indent="-285750" eaLnBrk="0" hangingPunct="0">
              <a:spcBef>
                <a:spcPct val="30000"/>
              </a:spcBef>
              <a:defRPr sz="1200">
                <a:solidFill>
                  <a:schemeClr val="tx1"/>
                </a:solidFill>
                <a:latin typeface="Arial" panose="020B0604020202020204" pitchFamily="34" charset="0"/>
              </a:defRPr>
            </a:lvl2pPr>
            <a:lvl3pPr marL="1143000" indent="-228600" eaLnBrk="0" hangingPunct="0">
              <a:spcBef>
                <a:spcPct val="30000"/>
              </a:spcBef>
              <a:defRPr sz="1200">
                <a:solidFill>
                  <a:schemeClr val="tx1"/>
                </a:solidFill>
                <a:latin typeface="Arial" panose="020B0604020202020204" pitchFamily="34" charset="0"/>
              </a:defRPr>
            </a:lvl3pPr>
            <a:lvl4pPr marL="1600200" indent="-228600" eaLnBrk="0" hangingPunct="0">
              <a:spcBef>
                <a:spcPct val="30000"/>
              </a:spcBef>
              <a:defRPr sz="1200">
                <a:solidFill>
                  <a:schemeClr val="tx1"/>
                </a:solidFill>
                <a:latin typeface="Arial" panose="020B0604020202020204" pitchFamily="34" charset="0"/>
              </a:defRPr>
            </a:lvl4pPr>
            <a:lvl5pPr marL="2057400" indent="-228600" eaLnBrk="0" hangingPunct="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eaLnBrk="1" hangingPunct="1">
              <a:spcBef>
                <a:spcPct val="0"/>
              </a:spcBef>
            </a:pPr>
            <a:fld id="{6D6E7F32-AFA1-4A5F-8C29-93800F6D6563}" type="slidenum">
              <a:rPr lang="en-US" altLang="en-US"/>
              <a:pPr eaLnBrk="1" hangingPunct="1">
                <a:spcBef>
                  <a:spcPct val="0"/>
                </a:spcBef>
              </a:pPr>
              <a:t>24</a:t>
            </a:fld>
            <a:endParaRPr lang="en-US" altLang="en-US" dirty="0"/>
          </a:p>
        </p:txBody>
      </p:sp>
    </p:spTree>
    <p:extLst>
      <p:ext uri="{BB962C8B-B14F-4D97-AF65-F5344CB8AC3E}">
        <p14:creationId xmlns:p14="http://schemas.microsoft.com/office/powerpoint/2010/main" val="73265708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a:ln/>
        </p:spPr>
      </p:sp>
      <p:sp>
        <p:nvSpPr>
          <p:cNvPr id="6656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Arial" panose="020B0604020202020204" pitchFamily="34" charset="0"/>
            </a:endParaRPr>
          </a:p>
        </p:txBody>
      </p:sp>
      <p:sp>
        <p:nvSpPr>
          <p:cNvPr id="6656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panose="020B0604020202020204" pitchFamily="34" charset="0"/>
              </a:defRPr>
            </a:lvl1pPr>
            <a:lvl2pPr marL="742950" indent="-285750" eaLnBrk="0" hangingPunct="0">
              <a:spcBef>
                <a:spcPct val="30000"/>
              </a:spcBef>
              <a:defRPr sz="1200">
                <a:solidFill>
                  <a:schemeClr val="tx1"/>
                </a:solidFill>
                <a:latin typeface="Arial" panose="020B0604020202020204" pitchFamily="34" charset="0"/>
              </a:defRPr>
            </a:lvl2pPr>
            <a:lvl3pPr marL="1143000" indent="-228600" eaLnBrk="0" hangingPunct="0">
              <a:spcBef>
                <a:spcPct val="30000"/>
              </a:spcBef>
              <a:defRPr sz="1200">
                <a:solidFill>
                  <a:schemeClr val="tx1"/>
                </a:solidFill>
                <a:latin typeface="Arial" panose="020B0604020202020204" pitchFamily="34" charset="0"/>
              </a:defRPr>
            </a:lvl3pPr>
            <a:lvl4pPr marL="1600200" indent="-228600" eaLnBrk="0" hangingPunct="0">
              <a:spcBef>
                <a:spcPct val="30000"/>
              </a:spcBef>
              <a:defRPr sz="1200">
                <a:solidFill>
                  <a:schemeClr val="tx1"/>
                </a:solidFill>
                <a:latin typeface="Arial" panose="020B0604020202020204" pitchFamily="34" charset="0"/>
              </a:defRPr>
            </a:lvl4pPr>
            <a:lvl5pPr marL="2057400" indent="-228600" eaLnBrk="0" hangingPunct="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eaLnBrk="1" hangingPunct="1">
              <a:spcBef>
                <a:spcPct val="0"/>
              </a:spcBef>
            </a:pPr>
            <a:fld id="{0D58FD6B-C3E2-411A-848D-D904A2D2DE23}" type="slidenum">
              <a:rPr lang="en-US" altLang="en-US"/>
              <a:pPr eaLnBrk="1" hangingPunct="1">
                <a:spcBef>
                  <a:spcPct val="0"/>
                </a:spcBef>
              </a:pPr>
              <a:t>25</a:t>
            </a:fld>
            <a:endParaRPr lang="en-US" altLang="en-US" dirty="0"/>
          </a:p>
        </p:txBody>
      </p:sp>
    </p:spTree>
    <p:extLst>
      <p:ext uri="{BB962C8B-B14F-4D97-AF65-F5344CB8AC3E}">
        <p14:creationId xmlns:p14="http://schemas.microsoft.com/office/powerpoint/2010/main" val="422829420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a:ln/>
        </p:spPr>
      </p:sp>
      <p:sp>
        <p:nvSpPr>
          <p:cNvPr id="6758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Arial" panose="020B0604020202020204" pitchFamily="34" charset="0"/>
            </a:endParaRPr>
          </a:p>
        </p:txBody>
      </p:sp>
      <p:sp>
        <p:nvSpPr>
          <p:cNvPr id="6758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panose="020B0604020202020204" pitchFamily="34" charset="0"/>
              </a:defRPr>
            </a:lvl1pPr>
            <a:lvl2pPr marL="742950" indent="-285750" eaLnBrk="0" hangingPunct="0">
              <a:spcBef>
                <a:spcPct val="30000"/>
              </a:spcBef>
              <a:defRPr sz="1200">
                <a:solidFill>
                  <a:schemeClr val="tx1"/>
                </a:solidFill>
                <a:latin typeface="Arial" panose="020B0604020202020204" pitchFamily="34" charset="0"/>
              </a:defRPr>
            </a:lvl2pPr>
            <a:lvl3pPr marL="1143000" indent="-228600" eaLnBrk="0" hangingPunct="0">
              <a:spcBef>
                <a:spcPct val="30000"/>
              </a:spcBef>
              <a:defRPr sz="1200">
                <a:solidFill>
                  <a:schemeClr val="tx1"/>
                </a:solidFill>
                <a:latin typeface="Arial" panose="020B0604020202020204" pitchFamily="34" charset="0"/>
              </a:defRPr>
            </a:lvl3pPr>
            <a:lvl4pPr marL="1600200" indent="-228600" eaLnBrk="0" hangingPunct="0">
              <a:spcBef>
                <a:spcPct val="30000"/>
              </a:spcBef>
              <a:defRPr sz="1200">
                <a:solidFill>
                  <a:schemeClr val="tx1"/>
                </a:solidFill>
                <a:latin typeface="Arial" panose="020B0604020202020204" pitchFamily="34" charset="0"/>
              </a:defRPr>
            </a:lvl4pPr>
            <a:lvl5pPr marL="2057400" indent="-228600" eaLnBrk="0" hangingPunct="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eaLnBrk="1" hangingPunct="1">
              <a:spcBef>
                <a:spcPct val="0"/>
              </a:spcBef>
            </a:pPr>
            <a:fld id="{2B80894C-B986-45B6-9D90-74FF80841D09}" type="slidenum">
              <a:rPr lang="en-US" altLang="en-US"/>
              <a:pPr eaLnBrk="1" hangingPunct="1">
                <a:spcBef>
                  <a:spcPct val="0"/>
                </a:spcBef>
              </a:pPr>
              <a:t>26</a:t>
            </a:fld>
            <a:endParaRPr lang="en-US" altLang="en-US" dirty="0"/>
          </a:p>
        </p:txBody>
      </p:sp>
    </p:spTree>
    <p:extLst>
      <p:ext uri="{BB962C8B-B14F-4D97-AF65-F5344CB8AC3E}">
        <p14:creationId xmlns:p14="http://schemas.microsoft.com/office/powerpoint/2010/main" val="173809923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a:ln/>
        </p:spPr>
      </p:sp>
      <p:sp>
        <p:nvSpPr>
          <p:cNvPr id="6861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b="1" dirty="0" smtClean="0">
                <a:latin typeface="Arial" panose="020B0604020202020204" pitchFamily="34" charset="0"/>
              </a:rPr>
              <a:t>FIGURE 10.6 </a:t>
            </a:r>
            <a:r>
              <a:rPr lang="en-US" altLang="en-US" dirty="0" smtClean="0">
                <a:latin typeface="Arial" panose="020B0604020202020204" pitchFamily="34" charset="0"/>
              </a:rPr>
              <a:t>Two sample distributions representing two different treatments. These data show a significant difference between treatments, </a:t>
            </a:r>
            <a:r>
              <a:rPr lang="en-US" altLang="en-US" i="1" dirty="0" smtClean="0">
                <a:latin typeface="Arial" panose="020B0604020202020204" pitchFamily="34" charset="0"/>
              </a:rPr>
              <a:t>t</a:t>
            </a:r>
            <a:r>
              <a:rPr lang="en-US" altLang="en-US" dirty="0" smtClean="0">
                <a:latin typeface="Arial" panose="020B0604020202020204" pitchFamily="34" charset="0"/>
              </a:rPr>
              <a:t>(16) = 8.62, </a:t>
            </a:r>
            <a:r>
              <a:rPr lang="en-US" altLang="en-US" i="1" dirty="0" smtClean="0">
                <a:latin typeface="Arial" panose="020B0604020202020204" pitchFamily="34" charset="0"/>
              </a:rPr>
              <a:t>p</a:t>
            </a:r>
            <a:r>
              <a:rPr lang="en-US" altLang="en-US" dirty="0" smtClean="0">
                <a:latin typeface="Arial" panose="020B0604020202020204" pitchFamily="34" charset="0"/>
              </a:rPr>
              <a:t> &lt; .01, and both measures of effect size indicate a very large treatment effect, </a:t>
            </a:r>
            <a:r>
              <a:rPr lang="en-US" altLang="en-US" i="1" dirty="0" smtClean="0">
                <a:latin typeface="Arial" panose="020B0604020202020204" pitchFamily="34" charset="0"/>
              </a:rPr>
              <a:t>d</a:t>
            </a:r>
            <a:r>
              <a:rPr lang="en-US" altLang="en-US" dirty="0" smtClean="0">
                <a:latin typeface="Arial" panose="020B0604020202020204" pitchFamily="34" charset="0"/>
              </a:rPr>
              <a:t> = 4.10 and </a:t>
            </a:r>
            <a:r>
              <a:rPr lang="en-US" altLang="en-US" i="1" dirty="0" smtClean="0">
                <a:latin typeface="Arial" panose="020B0604020202020204" pitchFamily="34" charset="0"/>
              </a:rPr>
              <a:t>r</a:t>
            </a:r>
            <a:r>
              <a:rPr lang="en-US" altLang="en-US" baseline="30000" dirty="0" smtClean="0">
                <a:latin typeface="Arial" panose="020B0604020202020204" pitchFamily="34" charset="0"/>
              </a:rPr>
              <a:t>2</a:t>
            </a:r>
            <a:r>
              <a:rPr lang="en-US" altLang="en-US" dirty="0" smtClean="0">
                <a:latin typeface="Arial" panose="020B0604020202020204" pitchFamily="34" charset="0"/>
              </a:rPr>
              <a:t> = 0.82.</a:t>
            </a:r>
          </a:p>
          <a:p>
            <a:endParaRPr lang="en-US" altLang="en-US" dirty="0" smtClean="0">
              <a:latin typeface="Arial" panose="020B0604020202020204" pitchFamily="34" charset="0"/>
            </a:endParaRPr>
          </a:p>
          <a:p>
            <a:r>
              <a:rPr lang="en-US" altLang="en-US" b="1" dirty="0" smtClean="0">
                <a:latin typeface="Arial" panose="020B0604020202020204" pitchFamily="34" charset="0"/>
              </a:rPr>
              <a:t>FIGURE 10.7 </a:t>
            </a:r>
            <a:r>
              <a:rPr lang="en-US" altLang="en-US" dirty="0" smtClean="0">
                <a:latin typeface="Arial" panose="020B0604020202020204" pitchFamily="34" charset="0"/>
              </a:rPr>
              <a:t>Two sample distributions representing two different treatments. These data show exactly the same mean difference as the scores in Figure 10.6, however the variance has been greatly increased. With the increased variance, there is no longer a significant difference between treatments, </a:t>
            </a:r>
            <a:r>
              <a:rPr lang="en-US" altLang="en-US" i="1" dirty="0" smtClean="0">
                <a:latin typeface="Arial" panose="020B0604020202020204" pitchFamily="34" charset="0"/>
              </a:rPr>
              <a:t>t</a:t>
            </a:r>
            <a:r>
              <a:rPr lang="en-US" altLang="en-US" dirty="0" smtClean="0">
                <a:latin typeface="Arial" panose="020B0604020202020204" pitchFamily="34" charset="0"/>
              </a:rPr>
              <a:t>(16) = 1.59, </a:t>
            </a:r>
            <a:r>
              <a:rPr lang="en-US" altLang="en-US" i="1" dirty="0" smtClean="0">
                <a:latin typeface="Arial" panose="020B0604020202020204" pitchFamily="34" charset="0"/>
              </a:rPr>
              <a:t>p</a:t>
            </a:r>
            <a:r>
              <a:rPr lang="en-US" altLang="en-US" dirty="0" smtClean="0">
                <a:latin typeface="Arial" panose="020B0604020202020204" pitchFamily="34" charset="0"/>
              </a:rPr>
              <a:t> &gt; .05, and both measures of effect size are substantially reduced, </a:t>
            </a:r>
            <a:r>
              <a:rPr lang="en-US" altLang="en-US" i="1" dirty="0" smtClean="0">
                <a:latin typeface="Arial" panose="020B0604020202020204" pitchFamily="34" charset="0"/>
              </a:rPr>
              <a:t>d</a:t>
            </a:r>
            <a:r>
              <a:rPr lang="en-US" altLang="en-US" dirty="0" smtClean="0">
                <a:latin typeface="Arial" panose="020B0604020202020204" pitchFamily="34" charset="0"/>
              </a:rPr>
              <a:t> = 0.75 and </a:t>
            </a:r>
            <a:r>
              <a:rPr lang="en-US" altLang="en-US" i="1" dirty="0" smtClean="0">
                <a:latin typeface="Arial" panose="020B0604020202020204" pitchFamily="34" charset="0"/>
              </a:rPr>
              <a:t>r</a:t>
            </a:r>
            <a:r>
              <a:rPr lang="en-US" altLang="en-US" baseline="30000" dirty="0" smtClean="0">
                <a:latin typeface="Arial" panose="020B0604020202020204" pitchFamily="34" charset="0"/>
              </a:rPr>
              <a:t>2</a:t>
            </a:r>
            <a:r>
              <a:rPr lang="en-US" altLang="en-US" dirty="0" smtClean="0">
                <a:latin typeface="Arial" panose="020B0604020202020204" pitchFamily="34" charset="0"/>
              </a:rPr>
              <a:t> = 0.14.</a:t>
            </a:r>
          </a:p>
          <a:p>
            <a:endParaRPr lang="en-US" altLang="en-US" dirty="0" smtClean="0">
              <a:latin typeface="Arial" panose="020B0604020202020204" pitchFamily="34" charset="0"/>
            </a:endParaRPr>
          </a:p>
        </p:txBody>
      </p:sp>
      <p:sp>
        <p:nvSpPr>
          <p:cNvPr id="6861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19332327-681F-4852-BB6E-BD331E35967B}" type="slidenum">
              <a:rPr lang="en-US" altLang="en-US"/>
              <a:pPr eaLnBrk="1" hangingPunct="1"/>
              <a:t>27</a:t>
            </a:fld>
            <a:endParaRPr lang="en-US" altLang="en-US" dirty="0"/>
          </a:p>
        </p:txBody>
      </p:sp>
    </p:spTree>
    <p:extLst>
      <p:ext uri="{BB962C8B-B14F-4D97-AF65-F5344CB8AC3E}">
        <p14:creationId xmlns:p14="http://schemas.microsoft.com/office/powerpoint/2010/main" val="32059630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panose="020B0604020202020204" pitchFamily="34" charset="0"/>
              </a:defRPr>
            </a:lvl1pPr>
            <a:lvl2pPr marL="742950" indent="-285750" eaLnBrk="0" hangingPunct="0">
              <a:spcBef>
                <a:spcPct val="30000"/>
              </a:spcBef>
              <a:defRPr sz="1200">
                <a:solidFill>
                  <a:schemeClr val="tx1"/>
                </a:solidFill>
                <a:latin typeface="Arial" panose="020B0604020202020204" pitchFamily="34" charset="0"/>
              </a:defRPr>
            </a:lvl2pPr>
            <a:lvl3pPr marL="1143000" indent="-228600" eaLnBrk="0" hangingPunct="0">
              <a:spcBef>
                <a:spcPct val="30000"/>
              </a:spcBef>
              <a:defRPr sz="1200">
                <a:solidFill>
                  <a:schemeClr val="tx1"/>
                </a:solidFill>
                <a:latin typeface="Arial" panose="020B0604020202020204" pitchFamily="34" charset="0"/>
              </a:defRPr>
            </a:lvl3pPr>
            <a:lvl4pPr marL="1600200" indent="-228600" eaLnBrk="0" hangingPunct="0">
              <a:spcBef>
                <a:spcPct val="30000"/>
              </a:spcBef>
              <a:defRPr sz="1200">
                <a:solidFill>
                  <a:schemeClr val="tx1"/>
                </a:solidFill>
                <a:latin typeface="Arial" panose="020B0604020202020204" pitchFamily="34" charset="0"/>
              </a:defRPr>
            </a:lvl4pPr>
            <a:lvl5pPr marL="2057400" indent="-228600" eaLnBrk="0" hangingPunct="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eaLnBrk="1" hangingPunct="1">
              <a:spcBef>
                <a:spcPct val="0"/>
              </a:spcBef>
            </a:pPr>
            <a:fld id="{A5184C57-D4AD-40B2-9DD4-60CEE1572F47}" type="slidenum">
              <a:rPr lang="en-US" altLang="en-US"/>
              <a:pPr eaLnBrk="1" hangingPunct="1">
                <a:spcBef>
                  <a:spcPct val="0"/>
                </a:spcBef>
              </a:pPr>
              <a:t>4</a:t>
            </a:fld>
            <a:endParaRPr lang="en-US" altLang="en-US" dirty="0"/>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l-GR" altLang="en-US" b="1" dirty="0" smtClean="0">
                <a:solidFill>
                  <a:srgbClr val="00FFFF"/>
                </a:solidFill>
                <a:latin typeface="Arial" panose="020B0604020202020204" pitchFamily="34" charset="0"/>
                <a:cs typeface="Arial" panose="020B0604020202020204" pitchFamily="34" charset="0"/>
              </a:rPr>
              <a:t>Figure 10.</a:t>
            </a:r>
            <a:r>
              <a:rPr lang="en-US" altLang="en-US" b="1" dirty="0" smtClean="0">
                <a:solidFill>
                  <a:srgbClr val="00FFFF"/>
                </a:solidFill>
                <a:latin typeface="Arial" panose="020B0604020202020204" pitchFamily="34" charset="0"/>
                <a:cs typeface="Arial" panose="020B0604020202020204" pitchFamily="34" charset="0"/>
              </a:rPr>
              <a:t>1</a:t>
            </a:r>
            <a:endParaRPr lang="el-GR" altLang="en-US" dirty="0" smtClean="0">
              <a:solidFill>
                <a:srgbClr val="00FFFF"/>
              </a:solidFill>
              <a:latin typeface="Arial" panose="020B0604020202020204" pitchFamily="34" charset="0"/>
              <a:cs typeface="Arial" panose="020B0604020202020204" pitchFamily="34" charset="0"/>
            </a:endParaRPr>
          </a:p>
          <a:p>
            <a:pPr eaLnBrk="1" hangingPunct="1"/>
            <a:r>
              <a:rPr lang="en-US" altLang="en-US" dirty="0" smtClean="0">
                <a:solidFill>
                  <a:srgbClr val="00FFFF"/>
                </a:solidFill>
                <a:latin typeface="Arial" panose="020B0604020202020204" pitchFamily="34" charset="0"/>
                <a:cs typeface="Arial" panose="020B0604020202020204" pitchFamily="34" charset="0"/>
              </a:rPr>
              <a:t>The structure of an independent-measures research study. Two separate samples are used to obtain information about two unknown populations or treatment conditions.</a:t>
            </a:r>
          </a:p>
          <a:p>
            <a:pPr eaLnBrk="1" hangingPunct="1"/>
            <a:endParaRPr lang="en-US" altLang="en-US" dirty="0" smtClean="0">
              <a:latin typeface="Arial" panose="020B0604020202020204" pitchFamily="34" charset="0"/>
            </a:endParaRPr>
          </a:p>
        </p:txBody>
      </p:sp>
    </p:spTree>
    <p:extLst>
      <p:ext uri="{BB962C8B-B14F-4D97-AF65-F5344CB8AC3E}">
        <p14:creationId xmlns:p14="http://schemas.microsoft.com/office/powerpoint/2010/main" val="15730367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a:ln/>
        </p:spPr>
      </p:sp>
      <p:sp>
        <p:nvSpPr>
          <p:cNvPr id="3993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Arial" panose="020B0604020202020204" pitchFamily="34" charset="0"/>
            </a:endParaRPr>
          </a:p>
        </p:txBody>
      </p:sp>
      <p:sp>
        <p:nvSpPr>
          <p:cNvPr id="3994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panose="020B0604020202020204" pitchFamily="34" charset="0"/>
              </a:defRPr>
            </a:lvl1pPr>
            <a:lvl2pPr marL="742950" indent="-285750" eaLnBrk="0" hangingPunct="0">
              <a:spcBef>
                <a:spcPct val="30000"/>
              </a:spcBef>
              <a:defRPr sz="1200">
                <a:solidFill>
                  <a:schemeClr val="tx1"/>
                </a:solidFill>
                <a:latin typeface="Arial" panose="020B0604020202020204" pitchFamily="34" charset="0"/>
              </a:defRPr>
            </a:lvl2pPr>
            <a:lvl3pPr marL="1143000" indent="-228600" eaLnBrk="0" hangingPunct="0">
              <a:spcBef>
                <a:spcPct val="30000"/>
              </a:spcBef>
              <a:defRPr sz="1200">
                <a:solidFill>
                  <a:schemeClr val="tx1"/>
                </a:solidFill>
                <a:latin typeface="Arial" panose="020B0604020202020204" pitchFamily="34" charset="0"/>
              </a:defRPr>
            </a:lvl3pPr>
            <a:lvl4pPr marL="1600200" indent="-228600" eaLnBrk="0" hangingPunct="0">
              <a:spcBef>
                <a:spcPct val="30000"/>
              </a:spcBef>
              <a:defRPr sz="1200">
                <a:solidFill>
                  <a:schemeClr val="tx1"/>
                </a:solidFill>
                <a:latin typeface="Arial" panose="020B0604020202020204" pitchFamily="34" charset="0"/>
              </a:defRPr>
            </a:lvl4pPr>
            <a:lvl5pPr marL="2057400" indent="-228600" eaLnBrk="0" hangingPunct="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eaLnBrk="1" hangingPunct="1">
              <a:spcBef>
                <a:spcPct val="0"/>
              </a:spcBef>
            </a:pPr>
            <a:fld id="{BDE16C0D-28A8-4516-86B0-083E52B026C8}" type="slidenum">
              <a:rPr lang="en-US" altLang="en-US"/>
              <a:pPr eaLnBrk="1" hangingPunct="1">
                <a:spcBef>
                  <a:spcPct val="0"/>
                </a:spcBef>
              </a:pPr>
              <a:t>5</a:t>
            </a:fld>
            <a:endParaRPr lang="en-US" altLang="en-US" dirty="0"/>
          </a:p>
        </p:txBody>
      </p:sp>
    </p:spTree>
    <p:extLst>
      <p:ext uri="{BB962C8B-B14F-4D97-AF65-F5344CB8AC3E}">
        <p14:creationId xmlns:p14="http://schemas.microsoft.com/office/powerpoint/2010/main" val="18824112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a:ln/>
        </p:spPr>
      </p:sp>
      <p:sp>
        <p:nvSpPr>
          <p:cNvPr id="4096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Arial" panose="020B0604020202020204" pitchFamily="34" charset="0"/>
            </a:endParaRPr>
          </a:p>
        </p:txBody>
      </p:sp>
      <p:sp>
        <p:nvSpPr>
          <p:cNvPr id="4096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panose="020B0604020202020204" pitchFamily="34" charset="0"/>
              </a:defRPr>
            </a:lvl1pPr>
            <a:lvl2pPr marL="742950" indent="-285750" eaLnBrk="0" hangingPunct="0">
              <a:spcBef>
                <a:spcPct val="30000"/>
              </a:spcBef>
              <a:defRPr sz="1200">
                <a:solidFill>
                  <a:schemeClr val="tx1"/>
                </a:solidFill>
                <a:latin typeface="Arial" panose="020B0604020202020204" pitchFamily="34" charset="0"/>
              </a:defRPr>
            </a:lvl2pPr>
            <a:lvl3pPr marL="1143000" indent="-228600" eaLnBrk="0" hangingPunct="0">
              <a:spcBef>
                <a:spcPct val="30000"/>
              </a:spcBef>
              <a:defRPr sz="1200">
                <a:solidFill>
                  <a:schemeClr val="tx1"/>
                </a:solidFill>
                <a:latin typeface="Arial" panose="020B0604020202020204" pitchFamily="34" charset="0"/>
              </a:defRPr>
            </a:lvl3pPr>
            <a:lvl4pPr marL="1600200" indent="-228600" eaLnBrk="0" hangingPunct="0">
              <a:spcBef>
                <a:spcPct val="30000"/>
              </a:spcBef>
              <a:defRPr sz="1200">
                <a:solidFill>
                  <a:schemeClr val="tx1"/>
                </a:solidFill>
                <a:latin typeface="Arial" panose="020B0604020202020204" pitchFamily="34" charset="0"/>
              </a:defRPr>
            </a:lvl4pPr>
            <a:lvl5pPr marL="2057400" indent="-228600" eaLnBrk="0" hangingPunct="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eaLnBrk="1" hangingPunct="1">
              <a:spcBef>
                <a:spcPct val="0"/>
              </a:spcBef>
            </a:pPr>
            <a:fld id="{4DE9426C-CD0E-4CEF-B2A0-09E7A467AA29}" type="slidenum">
              <a:rPr lang="en-US" altLang="en-US"/>
              <a:pPr eaLnBrk="1" hangingPunct="1">
                <a:spcBef>
                  <a:spcPct val="0"/>
                </a:spcBef>
              </a:pPr>
              <a:t>6</a:t>
            </a:fld>
            <a:endParaRPr lang="en-US" altLang="en-US" dirty="0"/>
          </a:p>
        </p:txBody>
      </p:sp>
    </p:spTree>
    <p:extLst>
      <p:ext uri="{BB962C8B-B14F-4D97-AF65-F5344CB8AC3E}">
        <p14:creationId xmlns:p14="http://schemas.microsoft.com/office/powerpoint/2010/main" val="11170069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a:ln/>
        </p:spPr>
      </p:sp>
      <p:sp>
        <p:nvSpPr>
          <p:cNvPr id="4198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Arial" panose="020B0604020202020204" pitchFamily="34" charset="0"/>
            </a:endParaRPr>
          </a:p>
        </p:txBody>
      </p:sp>
      <p:sp>
        <p:nvSpPr>
          <p:cNvPr id="4198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panose="020B0604020202020204" pitchFamily="34" charset="0"/>
              </a:defRPr>
            </a:lvl1pPr>
            <a:lvl2pPr marL="742950" indent="-285750" eaLnBrk="0" hangingPunct="0">
              <a:spcBef>
                <a:spcPct val="30000"/>
              </a:spcBef>
              <a:defRPr sz="1200">
                <a:solidFill>
                  <a:schemeClr val="tx1"/>
                </a:solidFill>
                <a:latin typeface="Arial" panose="020B0604020202020204" pitchFamily="34" charset="0"/>
              </a:defRPr>
            </a:lvl2pPr>
            <a:lvl3pPr marL="1143000" indent="-228600" eaLnBrk="0" hangingPunct="0">
              <a:spcBef>
                <a:spcPct val="30000"/>
              </a:spcBef>
              <a:defRPr sz="1200">
                <a:solidFill>
                  <a:schemeClr val="tx1"/>
                </a:solidFill>
                <a:latin typeface="Arial" panose="020B0604020202020204" pitchFamily="34" charset="0"/>
              </a:defRPr>
            </a:lvl3pPr>
            <a:lvl4pPr marL="1600200" indent="-228600" eaLnBrk="0" hangingPunct="0">
              <a:spcBef>
                <a:spcPct val="30000"/>
              </a:spcBef>
              <a:defRPr sz="1200">
                <a:solidFill>
                  <a:schemeClr val="tx1"/>
                </a:solidFill>
                <a:latin typeface="Arial" panose="020B0604020202020204" pitchFamily="34" charset="0"/>
              </a:defRPr>
            </a:lvl4pPr>
            <a:lvl5pPr marL="2057400" indent="-228600" eaLnBrk="0" hangingPunct="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eaLnBrk="1" hangingPunct="1">
              <a:spcBef>
                <a:spcPct val="0"/>
              </a:spcBef>
            </a:pPr>
            <a:fld id="{CC5195F7-58A5-4D79-9D07-CABAEB8E6989}" type="slidenum">
              <a:rPr lang="en-US" altLang="en-US"/>
              <a:pPr eaLnBrk="1" hangingPunct="1">
                <a:spcBef>
                  <a:spcPct val="0"/>
                </a:spcBef>
              </a:pPr>
              <a:t>7</a:t>
            </a:fld>
            <a:endParaRPr lang="en-US" altLang="en-US" dirty="0"/>
          </a:p>
        </p:txBody>
      </p:sp>
    </p:spTree>
    <p:extLst>
      <p:ext uri="{BB962C8B-B14F-4D97-AF65-F5344CB8AC3E}">
        <p14:creationId xmlns:p14="http://schemas.microsoft.com/office/powerpoint/2010/main" val="32490677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a:ln/>
        </p:spPr>
      </p:sp>
      <p:sp>
        <p:nvSpPr>
          <p:cNvPr id="4301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Arial" panose="020B0604020202020204" pitchFamily="34" charset="0"/>
            </a:endParaRPr>
          </a:p>
        </p:txBody>
      </p:sp>
      <p:sp>
        <p:nvSpPr>
          <p:cNvPr id="4301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panose="020B0604020202020204" pitchFamily="34" charset="0"/>
              </a:defRPr>
            </a:lvl1pPr>
            <a:lvl2pPr marL="742950" indent="-285750" eaLnBrk="0" hangingPunct="0">
              <a:spcBef>
                <a:spcPct val="30000"/>
              </a:spcBef>
              <a:defRPr sz="1200">
                <a:solidFill>
                  <a:schemeClr val="tx1"/>
                </a:solidFill>
                <a:latin typeface="Arial" panose="020B0604020202020204" pitchFamily="34" charset="0"/>
              </a:defRPr>
            </a:lvl2pPr>
            <a:lvl3pPr marL="1143000" indent="-228600" eaLnBrk="0" hangingPunct="0">
              <a:spcBef>
                <a:spcPct val="30000"/>
              </a:spcBef>
              <a:defRPr sz="1200">
                <a:solidFill>
                  <a:schemeClr val="tx1"/>
                </a:solidFill>
                <a:latin typeface="Arial" panose="020B0604020202020204" pitchFamily="34" charset="0"/>
              </a:defRPr>
            </a:lvl3pPr>
            <a:lvl4pPr marL="1600200" indent="-228600" eaLnBrk="0" hangingPunct="0">
              <a:spcBef>
                <a:spcPct val="30000"/>
              </a:spcBef>
              <a:defRPr sz="1200">
                <a:solidFill>
                  <a:schemeClr val="tx1"/>
                </a:solidFill>
                <a:latin typeface="Arial" panose="020B0604020202020204" pitchFamily="34" charset="0"/>
              </a:defRPr>
            </a:lvl4pPr>
            <a:lvl5pPr marL="2057400" indent="-228600" eaLnBrk="0" hangingPunct="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eaLnBrk="1" hangingPunct="1">
              <a:spcBef>
                <a:spcPct val="0"/>
              </a:spcBef>
            </a:pPr>
            <a:fld id="{F1159EEB-F3AB-41E2-86BF-EDD6FE8394AB}" type="slidenum">
              <a:rPr lang="en-US" altLang="en-US"/>
              <a:pPr eaLnBrk="1" hangingPunct="1">
                <a:spcBef>
                  <a:spcPct val="0"/>
                </a:spcBef>
              </a:pPr>
              <a:t>8</a:t>
            </a:fld>
            <a:endParaRPr lang="en-US" altLang="en-US" dirty="0"/>
          </a:p>
        </p:txBody>
      </p:sp>
    </p:spTree>
    <p:extLst>
      <p:ext uri="{BB962C8B-B14F-4D97-AF65-F5344CB8AC3E}">
        <p14:creationId xmlns:p14="http://schemas.microsoft.com/office/powerpoint/2010/main" val="421716090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a:ln/>
        </p:spPr>
      </p:sp>
      <p:sp>
        <p:nvSpPr>
          <p:cNvPr id="4403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Arial" panose="020B0604020202020204" pitchFamily="34" charset="0"/>
            </a:endParaRPr>
          </a:p>
        </p:txBody>
      </p:sp>
      <p:sp>
        <p:nvSpPr>
          <p:cNvPr id="4403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panose="020B0604020202020204" pitchFamily="34" charset="0"/>
              </a:defRPr>
            </a:lvl1pPr>
            <a:lvl2pPr marL="742950" indent="-285750" eaLnBrk="0" hangingPunct="0">
              <a:spcBef>
                <a:spcPct val="30000"/>
              </a:spcBef>
              <a:defRPr sz="1200">
                <a:solidFill>
                  <a:schemeClr val="tx1"/>
                </a:solidFill>
                <a:latin typeface="Arial" panose="020B0604020202020204" pitchFamily="34" charset="0"/>
              </a:defRPr>
            </a:lvl2pPr>
            <a:lvl3pPr marL="1143000" indent="-228600" eaLnBrk="0" hangingPunct="0">
              <a:spcBef>
                <a:spcPct val="30000"/>
              </a:spcBef>
              <a:defRPr sz="1200">
                <a:solidFill>
                  <a:schemeClr val="tx1"/>
                </a:solidFill>
                <a:latin typeface="Arial" panose="020B0604020202020204" pitchFamily="34" charset="0"/>
              </a:defRPr>
            </a:lvl3pPr>
            <a:lvl4pPr marL="1600200" indent="-228600" eaLnBrk="0" hangingPunct="0">
              <a:spcBef>
                <a:spcPct val="30000"/>
              </a:spcBef>
              <a:defRPr sz="1200">
                <a:solidFill>
                  <a:schemeClr val="tx1"/>
                </a:solidFill>
                <a:latin typeface="Arial" panose="020B0604020202020204" pitchFamily="34" charset="0"/>
              </a:defRPr>
            </a:lvl4pPr>
            <a:lvl5pPr marL="2057400" indent="-228600" eaLnBrk="0" hangingPunct="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eaLnBrk="1" hangingPunct="1">
              <a:spcBef>
                <a:spcPct val="0"/>
              </a:spcBef>
            </a:pPr>
            <a:fld id="{D31A084E-01B2-4447-9543-191583242DA4}" type="slidenum">
              <a:rPr lang="en-US" altLang="en-US"/>
              <a:pPr eaLnBrk="1" hangingPunct="1">
                <a:spcBef>
                  <a:spcPct val="0"/>
                </a:spcBef>
              </a:pPr>
              <a:t>9</a:t>
            </a:fld>
            <a:endParaRPr lang="en-US" altLang="en-US" dirty="0"/>
          </a:p>
        </p:txBody>
      </p:sp>
    </p:spTree>
    <p:extLst>
      <p:ext uri="{BB962C8B-B14F-4D97-AF65-F5344CB8AC3E}">
        <p14:creationId xmlns:p14="http://schemas.microsoft.com/office/powerpoint/2010/main" val="173472347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a:ln/>
        </p:spPr>
      </p:sp>
      <p:sp>
        <p:nvSpPr>
          <p:cNvPr id="4505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Arial" panose="020B0604020202020204" pitchFamily="34" charset="0"/>
            </a:endParaRPr>
          </a:p>
        </p:txBody>
      </p:sp>
      <p:sp>
        <p:nvSpPr>
          <p:cNvPr id="4506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panose="020B0604020202020204" pitchFamily="34" charset="0"/>
              </a:defRPr>
            </a:lvl1pPr>
            <a:lvl2pPr marL="742950" indent="-285750" eaLnBrk="0" hangingPunct="0">
              <a:spcBef>
                <a:spcPct val="30000"/>
              </a:spcBef>
              <a:defRPr sz="1200">
                <a:solidFill>
                  <a:schemeClr val="tx1"/>
                </a:solidFill>
                <a:latin typeface="Arial" panose="020B0604020202020204" pitchFamily="34" charset="0"/>
              </a:defRPr>
            </a:lvl2pPr>
            <a:lvl3pPr marL="1143000" indent="-228600" eaLnBrk="0" hangingPunct="0">
              <a:spcBef>
                <a:spcPct val="30000"/>
              </a:spcBef>
              <a:defRPr sz="1200">
                <a:solidFill>
                  <a:schemeClr val="tx1"/>
                </a:solidFill>
                <a:latin typeface="Arial" panose="020B0604020202020204" pitchFamily="34" charset="0"/>
              </a:defRPr>
            </a:lvl3pPr>
            <a:lvl4pPr marL="1600200" indent="-228600" eaLnBrk="0" hangingPunct="0">
              <a:spcBef>
                <a:spcPct val="30000"/>
              </a:spcBef>
              <a:defRPr sz="1200">
                <a:solidFill>
                  <a:schemeClr val="tx1"/>
                </a:solidFill>
                <a:latin typeface="Arial" panose="020B0604020202020204" pitchFamily="34" charset="0"/>
              </a:defRPr>
            </a:lvl4pPr>
            <a:lvl5pPr marL="2057400" indent="-228600" eaLnBrk="0" hangingPunct="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eaLnBrk="1" hangingPunct="1">
              <a:spcBef>
                <a:spcPct val="0"/>
              </a:spcBef>
            </a:pPr>
            <a:fld id="{202C1FFA-EB76-4BA5-9437-F23BFE727346}" type="slidenum">
              <a:rPr lang="en-US" altLang="en-US"/>
              <a:pPr eaLnBrk="1" hangingPunct="1">
                <a:spcBef>
                  <a:spcPct val="0"/>
                </a:spcBef>
              </a:pPr>
              <a:t>10</a:t>
            </a:fld>
            <a:endParaRPr lang="en-US" altLang="en-US" dirty="0"/>
          </a:p>
        </p:txBody>
      </p:sp>
    </p:spTree>
    <p:extLst>
      <p:ext uri="{BB962C8B-B14F-4D97-AF65-F5344CB8AC3E}">
        <p14:creationId xmlns:p14="http://schemas.microsoft.com/office/powerpoint/2010/main" val="103866383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2Title Slide">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3" name="Subtitle 2"/>
          <p:cNvSpPr>
            <a:spLocks noGrp="1"/>
          </p:cNvSpPr>
          <p:nvPr>
            <p:ph type="subTitle" idx="1" hasCustomPrompt="1"/>
          </p:nvPr>
        </p:nvSpPr>
        <p:spPr>
          <a:xfrm>
            <a:off x="4953000" y="1355154"/>
            <a:ext cx="3844962" cy="1472184"/>
          </a:xfrm>
        </p:spPr>
        <p:txBody>
          <a:bodyPr anchor="ctr" anchorCtr="0">
            <a:noAutofit/>
          </a:bodyPr>
          <a:lstStyle>
            <a:lvl1pPr marL="0" indent="0" algn="ctr">
              <a:buNone/>
              <a:defRPr sz="4000" baseline="0">
                <a:solidFill>
                  <a:srgbClr val="C00000"/>
                </a:solidFill>
                <a:effectLst>
                  <a:outerShdw blurRad="50800" dist="25400" dir="2700000" algn="tl" rotWithShape="0">
                    <a:schemeClr val="tx1">
                      <a:alpha val="80000"/>
                    </a:schemeClr>
                  </a:outerShdw>
                </a:effectLst>
                <a:latin typeface="+mn-lt"/>
                <a:cs typeface="Times New Roman" panose="02020603050405020304" pitchFamily="18"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a:t>
            </a:r>
            <a:endParaRPr lang="en-US" dirty="0"/>
          </a:p>
        </p:txBody>
      </p:sp>
      <p:sp>
        <p:nvSpPr>
          <p:cNvPr id="2" name="Title 1"/>
          <p:cNvSpPr>
            <a:spLocks noGrp="1"/>
          </p:cNvSpPr>
          <p:nvPr>
            <p:ph type="ctrTitle"/>
          </p:nvPr>
        </p:nvSpPr>
        <p:spPr>
          <a:xfrm>
            <a:off x="4953000" y="2895600"/>
            <a:ext cx="3886200" cy="2787027"/>
          </a:xfrm>
          <a:prstGeom prst="rect">
            <a:avLst/>
          </a:prstGeom>
          <a:noFill/>
          <a:ln>
            <a:noFill/>
          </a:ln>
        </p:spPr>
        <p:txBody>
          <a:bodyPr anchor="t">
            <a:noAutofit/>
          </a:bodyPr>
          <a:lstStyle>
            <a:lvl1pPr algn="ctr">
              <a:defRPr sz="3600" b="0">
                <a:solidFill>
                  <a:schemeClr val="tx1"/>
                </a:solidFill>
                <a:effectLst/>
                <a:latin typeface="Arial" panose="020B0604020202020204" pitchFamily="34" charset="0"/>
                <a:cs typeface="Arial" panose="020B0604020202020204" pitchFamily="34" charset="0"/>
              </a:defRPr>
            </a:lvl1pPr>
          </a:lstStyle>
          <a:p>
            <a:r>
              <a:rPr lang="en-US" dirty="0" smtClean="0"/>
              <a:t>Click to edit Master title style</a:t>
            </a:r>
            <a:endParaRPr lang="en-US" dirty="0"/>
          </a:p>
        </p:txBody>
      </p:sp>
      <p:sp>
        <p:nvSpPr>
          <p:cNvPr id="5" name="Slide Number Placeholder 4"/>
          <p:cNvSpPr>
            <a:spLocks noGrp="1"/>
          </p:cNvSpPr>
          <p:nvPr>
            <p:ph type="sldNum" sz="quarter" idx="10"/>
          </p:nvPr>
        </p:nvSpPr>
        <p:spPr/>
        <p:txBody>
          <a:bodyPr/>
          <a:lstStyle/>
          <a:p>
            <a:fld id="{4825263F-CFBD-4D4E-A762-BCD1710B4A93}" type="slidenum">
              <a:rPr lang="en-US" smtClean="0"/>
              <a:pPr/>
              <a:t>‹#›</a:t>
            </a:fld>
            <a:endParaRPr lang="en-US" dirty="0"/>
          </a:p>
        </p:txBody>
      </p:sp>
      <p:sp>
        <p:nvSpPr>
          <p:cNvPr id="7" name="Footer Placeholder 6"/>
          <p:cNvSpPr>
            <a:spLocks noGrp="1"/>
          </p:cNvSpPr>
          <p:nvPr>
            <p:ph type="ftr" sz="quarter" idx="11"/>
          </p:nvPr>
        </p:nvSpPr>
        <p:spPr/>
        <p:txBody>
          <a:bodyPr/>
          <a:lstStyle/>
          <a:p>
            <a:r>
              <a:rPr lang="en-US" dirty="0" smtClean="0"/>
              <a:t>Copyright © 2017 Cengage Learning. All Rights Reserved.</a:t>
            </a:r>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76026" y="765486"/>
            <a:ext cx="3974296" cy="4937760"/>
          </a:xfrm>
          <a:prstGeom prst="rect">
            <a:avLst/>
          </a:prstGeom>
          <a:ln>
            <a:noFill/>
          </a:ln>
          <a:effectLst>
            <a:outerShdw blurRad="292100" dist="139700" dir="2700000" algn="tl" rotWithShape="0">
              <a:srgbClr val="333333">
                <a:alpha val="65000"/>
              </a:srgbClr>
            </a:outerShdw>
          </a:effectLst>
        </p:spPr>
      </p:pic>
      <p:cxnSp>
        <p:nvCxnSpPr>
          <p:cNvPr id="8" name="Straight Connector 7"/>
          <p:cNvCxnSpPr/>
          <p:nvPr userDrawn="1"/>
        </p:nvCxnSpPr>
        <p:spPr>
          <a:xfrm>
            <a:off x="3629" y="6858000"/>
            <a:ext cx="9140371" cy="0"/>
          </a:xfrm>
          <a:prstGeom prst="line">
            <a:avLst/>
          </a:prstGeom>
          <a:ln w="38100" cmpd="sng">
            <a:solidFill>
              <a:srgbClr val="EBC50A"/>
            </a:solidFill>
          </a:ln>
          <a:effectLst>
            <a:outerShdw dist="12700" dir="2700000" sx="1000" sy="1000" algn="tl" rotWithShape="0">
              <a:schemeClr val="tx1"/>
            </a:outerShd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95669144"/>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2" name="Title 1"/>
          <p:cNvSpPr>
            <a:spLocks noGrp="1"/>
          </p:cNvSpPr>
          <p:nvPr>
            <p:ph type="title"/>
          </p:nvPr>
        </p:nvSpPr>
        <p:spPr>
          <a:xfrm>
            <a:off x="0" y="14287"/>
            <a:ext cx="9144000" cy="1143000"/>
          </a:xfrm>
        </p:spPr>
        <p:txBody>
          <a:bodyPr/>
          <a:lstStyle/>
          <a:p>
            <a:r>
              <a:rPr lang="en-US" dirty="0" smtClean="0"/>
              <a:t>Click to edit Master title style</a:t>
            </a:r>
            <a:endParaRPr lang="en-US" dirty="0"/>
          </a:p>
        </p:txBody>
      </p:sp>
      <p:sp>
        <p:nvSpPr>
          <p:cNvPr id="4" name="Footer Placeholder 3"/>
          <p:cNvSpPr>
            <a:spLocks noGrp="1"/>
          </p:cNvSpPr>
          <p:nvPr>
            <p:ph type="ftr" sz="quarter" idx="10"/>
          </p:nvPr>
        </p:nvSpPr>
        <p:spPr/>
        <p:txBody>
          <a:bodyPr/>
          <a:lstStyle/>
          <a:p>
            <a:r>
              <a:rPr lang="en-US" dirty="0" smtClean="0"/>
              <a:t>Copyright © 2017 Cengage Learning. All Rights Reserved.</a:t>
            </a:r>
          </a:p>
        </p:txBody>
      </p:sp>
      <p:sp>
        <p:nvSpPr>
          <p:cNvPr id="7" name="Slide Number Placeholder 6"/>
          <p:cNvSpPr>
            <a:spLocks noGrp="1"/>
          </p:cNvSpPr>
          <p:nvPr>
            <p:ph type="sldNum" sz="quarter" idx="11"/>
          </p:nvPr>
        </p:nvSpPr>
        <p:spPr/>
        <p:txBody>
          <a:bodyPr/>
          <a:lstStyle/>
          <a:p>
            <a:fld id="{4825263F-CFBD-4D4E-A762-BCD1710B4A93}" type="slidenum">
              <a:rPr lang="en-US" smtClean="0"/>
              <a:pPr/>
              <a:t>‹#›</a:t>
            </a:fld>
            <a:endParaRPr lang="en-US" dirty="0"/>
          </a:p>
        </p:txBody>
      </p:sp>
    </p:spTree>
    <p:extLst>
      <p:ext uri="{BB962C8B-B14F-4D97-AF65-F5344CB8AC3E}">
        <p14:creationId xmlns:p14="http://schemas.microsoft.com/office/powerpoint/2010/main" val="1018469712"/>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4825263F-CFBD-4D4E-A762-BCD1710B4A93}" type="slidenum">
              <a:rPr lang="en-US" smtClean="0"/>
              <a:t>‹#›</a:t>
            </a:fld>
            <a:endParaRPr lang="en-US" dirty="0"/>
          </a:p>
        </p:txBody>
      </p:sp>
      <p:sp>
        <p:nvSpPr>
          <p:cNvPr id="3" name="Title 2"/>
          <p:cNvSpPr>
            <a:spLocks noGrp="1"/>
          </p:cNvSpPr>
          <p:nvPr>
            <p:ph type="title"/>
          </p:nvPr>
        </p:nvSpPr>
        <p:spPr>
          <a:xfrm>
            <a:off x="0" y="0"/>
            <a:ext cx="9144000" cy="1184180"/>
          </a:xfrm>
        </p:spPr>
        <p:txBody>
          <a:bodyPr/>
          <a:lstStyle/>
          <a:p>
            <a:r>
              <a:rPr lang="en-US" dirty="0" smtClean="0"/>
              <a:t>Click to edit Master title style</a:t>
            </a:r>
            <a:endParaRPr lang="en-US" dirty="0"/>
          </a:p>
        </p:txBody>
      </p:sp>
      <p:sp>
        <p:nvSpPr>
          <p:cNvPr id="4" name="Footer Placeholder 3"/>
          <p:cNvSpPr>
            <a:spLocks noGrp="1"/>
          </p:cNvSpPr>
          <p:nvPr>
            <p:ph type="ftr" sz="quarter" idx="13"/>
          </p:nvPr>
        </p:nvSpPr>
        <p:spPr/>
        <p:txBody>
          <a:bodyPr/>
          <a:lstStyle/>
          <a:p>
            <a:r>
              <a:rPr lang="en-US" dirty="0" smtClean="0"/>
              <a:t>Copyright © 2017 Cengage Learning. All Rights Reserved.</a:t>
            </a:r>
          </a:p>
        </p:txBody>
      </p:sp>
      <p:cxnSp>
        <p:nvCxnSpPr>
          <p:cNvPr id="8" name="Straight Connector 7"/>
          <p:cNvCxnSpPr/>
          <p:nvPr userDrawn="1"/>
        </p:nvCxnSpPr>
        <p:spPr>
          <a:xfrm>
            <a:off x="3629" y="1184181"/>
            <a:ext cx="9140371" cy="0"/>
          </a:xfrm>
          <a:prstGeom prst="line">
            <a:avLst/>
          </a:prstGeom>
          <a:ln>
            <a:solidFill>
              <a:srgbClr val="990033"/>
            </a:solidFill>
          </a:ln>
        </p:spPr>
        <p:style>
          <a:lnRef idx="2">
            <a:schemeClr val="accent5"/>
          </a:lnRef>
          <a:fillRef idx="0">
            <a:schemeClr val="accent5"/>
          </a:fillRef>
          <a:effectRef idx="1">
            <a:schemeClr val="accent5"/>
          </a:effectRef>
          <a:fontRef idx="minor">
            <a:schemeClr val="tx1"/>
          </a:fontRef>
        </p:style>
      </p:cxnSp>
    </p:spTree>
    <p:extLst>
      <p:ext uri="{BB962C8B-B14F-4D97-AF65-F5344CB8AC3E}">
        <p14:creationId xmlns:p14="http://schemas.microsoft.com/office/powerpoint/2010/main" val="110344678"/>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3200"/>
            </a:lvl1pPr>
            <a:lvl2pPr>
              <a:defRPr sz="2800"/>
            </a:lvl2pPr>
            <a:lvl3pPr>
              <a:defRPr sz="2400"/>
            </a:lvl3pPr>
            <a:lvl4pPr>
              <a:defRPr sz="2000"/>
            </a:lvl4pPr>
            <a:lvl5pPr>
              <a:defRPr sz="20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1600200"/>
            <a:ext cx="4038600" cy="4525963"/>
          </a:xfrm>
        </p:spPr>
        <p:txBody>
          <a:bodyPr/>
          <a:lstStyle>
            <a:lvl1pPr>
              <a:defRPr sz="3200"/>
            </a:lvl1pPr>
            <a:lvl2pPr>
              <a:defRPr sz="2800"/>
            </a:lvl2pPr>
            <a:lvl3pPr>
              <a:defRPr sz="2400"/>
            </a:lvl3pPr>
            <a:lvl4pPr>
              <a:defRPr sz="2000"/>
            </a:lvl4pPr>
            <a:lvl5pPr>
              <a:defRPr sz="20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4825263F-CFBD-4D4E-A762-BCD1710B4A93}" type="slidenum">
              <a:rPr lang="en-US" smtClean="0"/>
              <a:t>‹#›</a:t>
            </a:fld>
            <a:endParaRPr lang="en-US" dirty="0"/>
          </a:p>
        </p:txBody>
      </p:sp>
      <p:sp>
        <p:nvSpPr>
          <p:cNvPr id="9" name="Title 1"/>
          <p:cNvSpPr>
            <a:spLocks noGrp="1"/>
          </p:cNvSpPr>
          <p:nvPr>
            <p:ph type="title"/>
          </p:nvPr>
        </p:nvSpPr>
        <p:spPr>
          <a:xfrm>
            <a:off x="-3629" y="0"/>
            <a:ext cx="9144000" cy="1143000"/>
          </a:xfrm>
          <a:prstGeom prst="rect">
            <a:avLst/>
          </a:prstGeom>
          <a:solidFill>
            <a:schemeClr val="bg1"/>
          </a:solidFill>
          <a:ln>
            <a:solidFill>
              <a:schemeClr val="accent1">
                <a:lumMod val="40000"/>
                <a:lumOff val="60000"/>
              </a:schemeClr>
            </a:solidFill>
          </a:ln>
        </p:spPr>
        <p:txBody>
          <a:bodyPr anchor="ctr">
            <a:normAutofit/>
          </a:bodyPr>
          <a:lstStyle>
            <a:lvl1pPr>
              <a:defRPr lang="en-US" sz="3200" b="0" i="0" u="none" strike="noStrike" kern="1200" baseline="0" dirty="0">
                <a:solidFill>
                  <a:schemeClr val="tx1"/>
                </a:solidFill>
                <a:latin typeface="Arial" pitchFamily="34" charset="0"/>
                <a:ea typeface="+mj-ea"/>
                <a:cs typeface="Arial" pitchFamily="34" charset="0"/>
              </a:defRPr>
            </a:lvl1pPr>
          </a:lstStyle>
          <a:p>
            <a:r>
              <a:rPr lang="en-US" dirty="0" smtClean="0"/>
              <a:t>Click to edit Master title style</a:t>
            </a:r>
            <a:endParaRPr lang="en-US" dirty="0"/>
          </a:p>
        </p:txBody>
      </p:sp>
      <p:cxnSp>
        <p:nvCxnSpPr>
          <p:cNvPr id="10" name="Straight Connector 9"/>
          <p:cNvCxnSpPr/>
          <p:nvPr userDrawn="1"/>
        </p:nvCxnSpPr>
        <p:spPr>
          <a:xfrm>
            <a:off x="3629" y="6858000"/>
            <a:ext cx="9140371" cy="0"/>
          </a:xfrm>
          <a:prstGeom prst="line">
            <a:avLst/>
          </a:prstGeom>
          <a:ln w="38100" cmpd="sng">
            <a:solidFill>
              <a:srgbClr val="EBC50A"/>
            </a:solidFill>
          </a:ln>
          <a:effectLst>
            <a:outerShdw dist="12700" dir="2700000" sx="1000" sy="1000" algn="tl" rotWithShape="0">
              <a:schemeClr val="tx1"/>
            </a:outerShdw>
          </a:effectLst>
        </p:spPr>
        <p:style>
          <a:lnRef idx="1">
            <a:schemeClr val="accent1"/>
          </a:lnRef>
          <a:fillRef idx="0">
            <a:schemeClr val="accent1"/>
          </a:fillRef>
          <a:effectRef idx="0">
            <a:schemeClr val="accent1"/>
          </a:effectRef>
          <a:fontRef idx="minor">
            <a:schemeClr val="tx1"/>
          </a:fontRef>
        </p:style>
      </p:cxnSp>
      <p:sp>
        <p:nvSpPr>
          <p:cNvPr id="2" name="Footer Placeholder 1"/>
          <p:cNvSpPr>
            <a:spLocks noGrp="1"/>
          </p:cNvSpPr>
          <p:nvPr>
            <p:ph type="ftr" sz="quarter" idx="13"/>
          </p:nvPr>
        </p:nvSpPr>
        <p:spPr/>
        <p:txBody>
          <a:bodyPr/>
          <a:lstStyle/>
          <a:p>
            <a:r>
              <a:rPr lang="en-US" dirty="0" smtClean="0"/>
              <a:t>Copyright © 2017 Cengage Learning. All Rights Reserved.</a:t>
            </a:r>
          </a:p>
        </p:txBody>
      </p:sp>
    </p:spTree>
    <p:extLst>
      <p:ext uri="{BB962C8B-B14F-4D97-AF65-F5344CB8AC3E}">
        <p14:creationId xmlns:p14="http://schemas.microsoft.com/office/powerpoint/2010/main" val="697019470"/>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4825263F-CFBD-4D4E-A762-BCD1710B4A93}" type="slidenum">
              <a:rPr lang="en-US" smtClean="0"/>
              <a:t>‹#›</a:t>
            </a:fld>
            <a:endParaRPr lang="en-US" dirty="0"/>
          </a:p>
        </p:txBody>
      </p:sp>
      <p:sp>
        <p:nvSpPr>
          <p:cNvPr id="2" name="Footer Placeholder 1"/>
          <p:cNvSpPr>
            <a:spLocks noGrp="1"/>
          </p:cNvSpPr>
          <p:nvPr>
            <p:ph type="ftr" sz="quarter" idx="13"/>
          </p:nvPr>
        </p:nvSpPr>
        <p:spPr/>
        <p:txBody>
          <a:bodyPr/>
          <a:lstStyle/>
          <a:p>
            <a:r>
              <a:rPr lang="en-US" dirty="0" smtClean="0"/>
              <a:t>Copyright © 2017 Cengage Learning. All Rights Reserved.</a:t>
            </a:r>
          </a:p>
        </p:txBody>
      </p:sp>
    </p:spTree>
    <p:extLst>
      <p:ext uri="{BB962C8B-B14F-4D97-AF65-F5344CB8AC3E}">
        <p14:creationId xmlns:p14="http://schemas.microsoft.com/office/powerpoint/2010/main" val="1417158600"/>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265237"/>
            <a:ext cx="8229600" cy="49831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0" name="Slide Number Placeholder 5"/>
          <p:cNvSpPr>
            <a:spLocks noGrp="1"/>
          </p:cNvSpPr>
          <p:nvPr>
            <p:ph type="sldNum" sz="quarter" idx="4"/>
          </p:nvPr>
        </p:nvSpPr>
        <p:spPr>
          <a:xfrm>
            <a:off x="6553200" y="6356350"/>
            <a:ext cx="2133600" cy="365125"/>
          </a:xfrm>
          <a:prstGeom prst="rect">
            <a:avLst/>
          </a:prstGeom>
        </p:spPr>
        <p:txBody>
          <a:bodyPr/>
          <a:lstStyle>
            <a:lvl1pPr algn="r">
              <a:defRPr sz="1600">
                <a:solidFill>
                  <a:srgbClr val="0071BB"/>
                </a:solidFill>
              </a:defRPr>
            </a:lvl1pPr>
          </a:lstStyle>
          <a:p>
            <a:fld id="{4825263F-CFBD-4D4E-A762-BCD1710B4A93}" type="slidenum">
              <a:rPr lang="en-US" smtClean="0"/>
              <a:pPr/>
              <a:t>‹#›</a:t>
            </a:fld>
            <a:endParaRPr lang="en-US" dirty="0"/>
          </a:p>
        </p:txBody>
      </p:sp>
      <p:sp>
        <p:nvSpPr>
          <p:cNvPr id="2" name="Title Placeholder 1"/>
          <p:cNvSpPr>
            <a:spLocks noGrp="1"/>
          </p:cNvSpPr>
          <p:nvPr>
            <p:ph type="title"/>
          </p:nvPr>
        </p:nvSpPr>
        <p:spPr>
          <a:xfrm>
            <a:off x="0" y="-21515"/>
            <a:ext cx="9144000" cy="1205696"/>
          </a:xfrm>
          <a:prstGeom prst="rect">
            <a:avLst/>
          </a:prstGeom>
          <a:solidFill>
            <a:schemeClr val="accent1">
              <a:lumMod val="60000"/>
              <a:lumOff val="40000"/>
            </a:schemeClr>
          </a:solidFill>
          <a:ln>
            <a:solidFill>
              <a:schemeClr val="tx2"/>
            </a:solidFill>
          </a:ln>
        </p:spPr>
        <p:txBody>
          <a:bodyPr vert="horz" lIns="91440" tIns="45720" rIns="91440" bIns="45720" rtlCol="0" anchor="ctr">
            <a:normAutofit/>
          </a:bodyPr>
          <a:lstStyle/>
          <a:p>
            <a:r>
              <a:rPr lang="en-US" dirty="0" smtClean="0"/>
              <a:t>Click to edit Master title style</a:t>
            </a:r>
            <a:endParaRPr lang="en-US" dirty="0"/>
          </a:p>
        </p:txBody>
      </p:sp>
      <p:cxnSp>
        <p:nvCxnSpPr>
          <p:cNvPr id="7" name="Straight Connector 6"/>
          <p:cNvCxnSpPr/>
          <p:nvPr userDrawn="1"/>
        </p:nvCxnSpPr>
        <p:spPr>
          <a:xfrm>
            <a:off x="3629" y="6858000"/>
            <a:ext cx="9140371" cy="0"/>
          </a:xfrm>
          <a:prstGeom prst="line">
            <a:avLst/>
          </a:prstGeom>
          <a:ln w="38100" cmpd="sng">
            <a:solidFill>
              <a:srgbClr val="EBC50A"/>
            </a:solidFill>
          </a:ln>
          <a:effectLst>
            <a:outerShdw dist="12700" dir="2700000" sx="1000" sy="1000" algn="tl" rotWithShape="0">
              <a:schemeClr val="tx1"/>
            </a:outerShdw>
          </a:effectLst>
        </p:spPr>
        <p:style>
          <a:lnRef idx="1">
            <a:schemeClr val="accent1"/>
          </a:lnRef>
          <a:fillRef idx="0">
            <a:schemeClr val="accent1"/>
          </a:fillRef>
          <a:effectRef idx="0">
            <a:schemeClr val="accent1"/>
          </a:effectRef>
          <a:fontRef idx="minor">
            <a:schemeClr val="tx1"/>
          </a:fontRef>
        </p:style>
      </p:cxnSp>
      <p:sp>
        <p:nvSpPr>
          <p:cNvPr id="4" name="Footer Placeholder 3"/>
          <p:cNvSpPr>
            <a:spLocks noGrp="1"/>
          </p:cNvSpPr>
          <p:nvPr>
            <p:ph type="ftr" sz="quarter" idx="3"/>
          </p:nvPr>
        </p:nvSpPr>
        <p:spPr>
          <a:xfrm>
            <a:off x="457200" y="6416675"/>
            <a:ext cx="4419600" cy="365125"/>
          </a:xfrm>
          <a:prstGeom prst="rect">
            <a:avLst/>
          </a:prstGeom>
        </p:spPr>
        <p:txBody>
          <a:bodyPr vert="horz" lIns="91440" tIns="45720" rIns="91440" bIns="45720" rtlCol="0" anchor="ctr"/>
          <a:lstStyle>
            <a:lvl1pPr algn="l">
              <a:defRPr sz="1200">
                <a:solidFill>
                  <a:schemeClr val="tx1"/>
                </a:solidFill>
              </a:defRPr>
            </a:lvl1pPr>
          </a:lstStyle>
          <a:p>
            <a:r>
              <a:rPr lang="en-US" dirty="0" smtClean="0"/>
              <a:t>Copyright © 2017 Cengage Learning. All Rights Reserved.</a:t>
            </a:r>
          </a:p>
        </p:txBody>
      </p:sp>
      <p:cxnSp>
        <p:nvCxnSpPr>
          <p:cNvPr id="8" name="Straight Connector 7"/>
          <p:cNvCxnSpPr/>
          <p:nvPr userDrawn="1"/>
        </p:nvCxnSpPr>
        <p:spPr>
          <a:xfrm>
            <a:off x="3629" y="1184181"/>
            <a:ext cx="9140371" cy="0"/>
          </a:xfrm>
          <a:prstGeom prst="line">
            <a:avLst/>
          </a:prstGeom>
          <a:ln>
            <a:solidFill>
              <a:srgbClr val="990033"/>
            </a:solidFill>
          </a:ln>
        </p:spPr>
        <p:style>
          <a:lnRef idx="2">
            <a:schemeClr val="accent5"/>
          </a:lnRef>
          <a:fillRef idx="0">
            <a:schemeClr val="accent5"/>
          </a:fillRef>
          <a:effectRef idx="1">
            <a:schemeClr val="accent5"/>
          </a:effectRef>
          <a:fontRef idx="minor">
            <a:schemeClr val="tx1"/>
          </a:fontRef>
        </p:style>
      </p:cxnSp>
    </p:spTree>
    <p:extLst>
      <p:ext uri="{BB962C8B-B14F-4D97-AF65-F5344CB8AC3E}">
        <p14:creationId xmlns:p14="http://schemas.microsoft.com/office/powerpoint/2010/main" val="806418336"/>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Lst>
  <p:timing>
    <p:tnLst>
      <p:par>
        <p:cTn id="1" dur="indefinite" restart="never" nodeType="tmRoot"/>
      </p:par>
    </p:tnLst>
  </p:timing>
  <p:hf sldNum="0" hdr="0" dt="0"/>
  <p:txStyles>
    <p:titleStyle>
      <a:lvl1pPr algn="ctr" defTabSz="914400" rtl="0" eaLnBrk="1" latinLnBrk="0" hangingPunct="1">
        <a:spcBef>
          <a:spcPct val="0"/>
        </a:spcBef>
        <a:buNone/>
        <a:defRPr sz="3200" kern="1200">
          <a:solidFill>
            <a:schemeClr val="tx1"/>
          </a:solidFill>
          <a:latin typeface="Arial" pitchFamily="34" charset="0"/>
          <a:ea typeface="+mj-ea"/>
          <a:cs typeface="Arial" pitchFamily="34" charset="0"/>
        </a:defRPr>
      </a:lvl1pPr>
    </p:titleStyle>
    <p:bodyStyle>
      <a:lvl1pPr marL="342900" indent="-342900" algn="l" defTabSz="914400" rtl="0" eaLnBrk="1" latinLnBrk="0" hangingPunct="1">
        <a:spcBef>
          <a:spcPts val="900"/>
        </a:spcBef>
        <a:buFont typeface="Arial" pitchFamily="34" charset="0"/>
        <a:buChar char="•"/>
        <a:defRPr sz="2800" kern="1200">
          <a:solidFill>
            <a:schemeClr val="tx1"/>
          </a:solidFill>
          <a:latin typeface="Arial" pitchFamily="34" charset="0"/>
          <a:ea typeface="+mn-ea"/>
          <a:cs typeface="Arial" pitchFamily="34" charset="0"/>
        </a:defRPr>
      </a:lvl1pPr>
      <a:lvl2pPr marL="742950" indent="-285750" algn="l" defTabSz="914400" rtl="0" eaLnBrk="1" latinLnBrk="0" hangingPunct="1">
        <a:spcBef>
          <a:spcPts val="900"/>
        </a:spcBef>
        <a:buFont typeface="Arial" pitchFamily="34" charset="0"/>
        <a:buChar char="–"/>
        <a:defRPr sz="2600" kern="1200">
          <a:solidFill>
            <a:schemeClr val="tx1"/>
          </a:solidFill>
          <a:latin typeface="Arial" pitchFamily="34" charset="0"/>
          <a:ea typeface="+mn-ea"/>
          <a:cs typeface="Arial" pitchFamily="34" charset="0"/>
        </a:defRPr>
      </a:lvl2pPr>
      <a:lvl3pPr marL="1143000" indent="-228600" algn="l" defTabSz="914400" rtl="0" eaLnBrk="1" latinLnBrk="0" hangingPunct="1">
        <a:spcBef>
          <a:spcPts val="900"/>
        </a:spcBef>
        <a:buFont typeface="Arial" pitchFamily="34" charset="0"/>
        <a:buChar char="•"/>
        <a:defRPr sz="2400" kern="1200">
          <a:solidFill>
            <a:schemeClr val="tx1"/>
          </a:solidFill>
          <a:latin typeface="Arial" pitchFamily="34" charset="0"/>
          <a:ea typeface="+mn-ea"/>
          <a:cs typeface="Arial" pitchFamily="34" charset="0"/>
        </a:defRPr>
      </a:lvl3pPr>
      <a:lvl4pPr marL="1600200" indent="-228600" algn="l" defTabSz="914400" rtl="0" eaLnBrk="1" latinLnBrk="0" hangingPunct="1">
        <a:spcBef>
          <a:spcPts val="900"/>
        </a:spcBef>
        <a:buFont typeface="Arial" pitchFamily="34" charset="0"/>
        <a:buChar char="–"/>
        <a:defRPr sz="2000" kern="1200">
          <a:solidFill>
            <a:schemeClr val="tx1"/>
          </a:solidFill>
          <a:latin typeface="Arial" pitchFamily="34" charset="0"/>
          <a:ea typeface="+mn-ea"/>
          <a:cs typeface="Arial" pitchFamily="34" charset="0"/>
        </a:defRPr>
      </a:lvl4pPr>
      <a:lvl5pPr marL="2057400" indent="-228600" algn="l" defTabSz="914400" rtl="0" eaLnBrk="1" latinLnBrk="0" hangingPunct="1">
        <a:spcBef>
          <a:spcPts val="900"/>
        </a:spcBef>
        <a:buFont typeface="Arial" pitchFamily="34" charset="0"/>
        <a:buChar char="»"/>
        <a:defRPr sz="20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6.xml"/><Relationship Id="rId1" Type="http://schemas.openxmlformats.org/officeDocument/2006/relationships/slideLayout" Target="../slideLayouts/slideLayout3.xml"/><Relationship Id="rId4" Type="http://schemas.openxmlformats.org/officeDocument/2006/relationships/image" Target="../media/image9.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lstStyle/>
          <a:p>
            <a:r>
              <a:rPr lang="en-US" altLang="en-US" dirty="0"/>
              <a:t>Chapter 10</a:t>
            </a:r>
            <a:endParaRPr lang="en-US" dirty="0"/>
          </a:p>
        </p:txBody>
      </p:sp>
      <p:sp>
        <p:nvSpPr>
          <p:cNvPr id="2050" name="Rectangle 2"/>
          <p:cNvSpPr>
            <a:spLocks noGrp="1" noChangeArrowheads="1"/>
          </p:cNvSpPr>
          <p:nvPr>
            <p:ph type="ctrTitle"/>
          </p:nvPr>
        </p:nvSpPr>
        <p:spPr/>
        <p:txBody>
          <a:bodyPr/>
          <a:lstStyle/>
          <a:p>
            <a:pPr eaLnBrk="1" hangingPunct="1"/>
            <a:r>
              <a:rPr lang="en-US" altLang="en-US" dirty="0" smtClean="0"/>
              <a:t>The </a:t>
            </a:r>
            <a:r>
              <a:rPr lang="en-US" altLang="en-US" i="1" dirty="0" smtClean="0"/>
              <a:t>t</a:t>
            </a:r>
            <a:r>
              <a:rPr lang="en-US" altLang="en-US" dirty="0" smtClean="0"/>
              <a:t> Test For</a:t>
            </a:r>
            <a:br>
              <a:rPr lang="en-US" altLang="en-US" dirty="0" smtClean="0"/>
            </a:br>
            <a:r>
              <a:rPr lang="en-US" altLang="en-US" dirty="0" smtClean="0"/>
              <a:t>Two Independent </a:t>
            </a:r>
            <a:r>
              <a:rPr lang="en-US" altLang="en-US" dirty="0" smtClean="0"/>
              <a:t>Samples</a:t>
            </a:r>
            <a:br>
              <a:rPr lang="en-US" altLang="en-US" dirty="0" smtClean="0"/>
            </a:br>
            <a:r>
              <a:rPr lang="en-US" altLang="en-US" dirty="0"/>
              <a:t/>
            </a:r>
            <a:br>
              <a:rPr lang="en-US" altLang="en-US" dirty="0"/>
            </a:br>
            <a:r>
              <a:rPr lang="en-US" altLang="en-US" dirty="0" smtClean="0">
                <a:solidFill>
                  <a:srgbClr val="FF0000"/>
                </a:solidFill>
              </a:rPr>
              <a:t>Adapted </a:t>
            </a:r>
            <a:endParaRPr lang="en-US" altLang="en-US" dirty="0" smtClean="0">
              <a:solidFill>
                <a:srgbClr val="FF0000"/>
              </a:solidFill>
            </a:endParaRPr>
          </a:p>
        </p:txBody>
      </p:sp>
      <p:sp>
        <p:nvSpPr>
          <p:cNvPr id="3" name="Footer Placeholder 2"/>
          <p:cNvSpPr>
            <a:spLocks noGrp="1"/>
          </p:cNvSpPr>
          <p:nvPr>
            <p:ph type="ftr" sz="quarter" idx="11"/>
          </p:nvPr>
        </p:nvSpPr>
        <p:spPr/>
        <p:txBody>
          <a:bodyPr/>
          <a:lstStyle/>
          <a:p>
            <a:r>
              <a:rPr lang="en-US" dirty="0" smtClean="0"/>
              <a:t>Copyright © 2017 Cengage Learning. All Rights Reserved.</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3"/>
          <p:cNvSpPr>
            <a:spLocks noGrp="1" noChangeArrowheads="1"/>
          </p:cNvSpPr>
          <p:nvPr>
            <p:ph idx="1"/>
          </p:nvPr>
        </p:nvSpPr>
        <p:spPr/>
        <p:txBody>
          <a:bodyPr/>
          <a:lstStyle/>
          <a:p>
            <a:r>
              <a:rPr lang="en-US" altLang="en-US" dirty="0" smtClean="0"/>
              <a:t>The estimated standard error of </a:t>
            </a:r>
            <a:r>
              <a:rPr lang="en-US" altLang="en-US" i="1" dirty="0" smtClean="0"/>
              <a:t>M</a:t>
            </a:r>
            <a:r>
              <a:rPr lang="en-US" altLang="en-US" baseline="-25000" dirty="0" smtClean="0"/>
              <a:t>1</a:t>
            </a:r>
            <a:r>
              <a:rPr lang="en-US" altLang="en-US" dirty="0" smtClean="0"/>
              <a:t> − </a:t>
            </a:r>
            <a:r>
              <a:rPr lang="en-US" altLang="en-US" i="1" dirty="0" smtClean="0"/>
              <a:t>M</a:t>
            </a:r>
            <a:r>
              <a:rPr lang="en-US" altLang="en-US" baseline="-25000" dirty="0" smtClean="0"/>
              <a:t>2</a:t>
            </a:r>
            <a:r>
              <a:rPr lang="en-US" altLang="en-US" dirty="0" smtClean="0"/>
              <a:t> can be interpreted in two ways. </a:t>
            </a:r>
          </a:p>
          <a:p>
            <a:pPr lvl="1"/>
            <a:r>
              <a:rPr lang="en-US" altLang="en-US" dirty="0" smtClean="0"/>
              <a:t>First, the standard error is defined as a measure of the standard or average distance between a sample statistic (</a:t>
            </a:r>
            <a:r>
              <a:rPr lang="en-US" altLang="en-US" i="1" dirty="0" smtClean="0"/>
              <a:t>M</a:t>
            </a:r>
            <a:r>
              <a:rPr lang="en-US" altLang="en-US" baseline="-25000" dirty="0" smtClean="0"/>
              <a:t>1</a:t>
            </a:r>
            <a:r>
              <a:rPr lang="en-US" altLang="en-US" dirty="0" smtClean="0"/>
              <a:t> − </a:t>
            </a:r>
            <a:r>
              <a:rPr lang="en-US" altLang="en-US" i="1" dirty="0" smtClean="0"/>
              <a:t>M</a:t>
            </a:r>
            <a:r>
              <a:rPr lang="en-US" altLang="en-US" baseline="-25000" dirty="0" smtClean="0"/>
              <a:t>2</a:t>
            </a:r>
            <a:r>
              <a:rPr lang="en-US" altLang="en-US" dirty="0" smtClean="0"/>
              <a:t>) and the corresponding population parameter (µ</a:t>
            </a:r>
            <a:r>
              <a:rPr lang="en-US" altLang="en-US" baseline="-25000" dirty="0" smtClean="0"/>
              <a:t>1</a:t>
            </a:r>
            <a:r>
              <a:rPr lang="en-US" altLang="en-US" dirty="0" smtClean="0"/>
              <a:t> − µ</a:t>
            </a:r>
            <a:r>
              <a:rPr lang="en-US" altLang="en-US" baseline="-25000" dirty="0" smtClean="0"/>
              <a:t>2</a:t>
            </a:r>
            <a:r>
              <a:rPr lang="en-US" altLang="en-US" dirty="0" smtClean="0"/>
              <a:t>).</a:t>
            </a:r>
          </a:p>
          <a:p>
            <a:pPr lvl="1"/>
            <a:r>
              <a:rPr lang="en-US" altLang="en-US" dirty="0" smtClean="0"/>
              <a:t>When the null hypothesis is true, the standard error is measuring how big, on average, the sample mean difference is. </a:t>
            </a:r>
          </a:p>
        </p:txBody>
      </p:sp>
      <p:sp>
        <p:nvSpPr>
          <p:cNvPr id="10242" name="Rectangle 2"/>
          <p:cNvSpPr>
            <a:spLocks noGrp="1" noChangeArrowheads="1"/>
          </p:cNvSpPr>
          <p:nvPr>
            <p:ph type="title"/>
          </p:nvPr>
        </p:nvSpPr>
        <p:spPr/>
        <p:txBody>
          <a:bodyPr>
            <a:normAutofit/>
          </a:bodyPr>
          <a:lstStyle/>
          <a:p>
            <a:r>
              <a:rPr lang="en-US" altLang="en-US" dirty="0" smtClean="0"/>
              <a:t>The Formulas for an Independent-Measures Hypothesis Test (cont’d.)</a:t>
            </a:r>
          </a:p>
        </p:txBody>
      </p:sp>
      <p:sp>
        <p:nvSpPr>
          <p:cNvPr id="2" name="Footer Placeholder 1"/>
          <p:cNvSpPr>
            <a:spLocks noGrp="1"/>
          </p:cNvSpPr>
          <p:nvPr>
            <p:ph type="ftr" sz="quarter" idx="10"/>
          </p:nvPr>
        </p:nvSpPr>
        <p:spPr/>
        <p:txBody>
          <a:bodyPr/>
          <a:lstStyle/>
          <a:p>
            <a:r>
              <a:rPr lang="en-US" dirty="0" smtClean="0"/>
              <a:t>Copyright © 2017 Cengage Learning. All Rights Reserved.</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Grp="1" noChangeArrowheads="1"/>
          </p:cNvSpPr>
          <p:nvPr>
            <p:ph idx="1"/>
          </p:nvPr>
        </p:nvSpPr>
        <p:spPr/>
        <p:txBody>
          <a:bodyPr/>
          <a:lstStyle/>
          <a:p>
            <a:pPr marL="342900" lvl="1" indent="-342900">
              <a:buFontTx/>
              <a:buChar char="•"/>
            </a:pPr>
            <a:r>
              <a:rPr lang="en-US" altLang="en-US" sz="2800" dirty="0" smtClean="0"/>
              <a:t>To develop the formula for </a:t>
            </a:r>
            <a:r>
              <a:rPr lang="en-US" altLang="en-US" sz="2800" i="1" dirty="0" smtClean="0"/>
              <a:t>s</a:t>
            </a:r>
            <a:r>
              <a:rPr lang="en-US" altLang="en-US" sz="2800" baseline="-25000" dirty="0" smtClean="0"/>
              <a:t>(</a:t>
            </a:r>
            <a:r>
              <a:rPr lang="en-US" altLang="en-US" sz="2800" i="1" baseline="-25000" dirty="0" smtClean="0"/>
              <a:t>M</a:t>
            </a:r>
            <a:r>
              <a:rPr lang="en-US" altLang="en-US" sz="2800" baseline="-50000" dirty="0" smtClean="0"/>
              <a:t>1</a:t>
            </a:r>
            <a:r>
              <a:rPr lang="en-US" altLang="en-US" sz="2800" baseline="-25000" dirty="0" smtClean="0"/>
              <a:t>-</a:t>
            </a:r>
            <a:r>
              <a:rPr lang="en-US" altLang="en-US" sz="2800" i="1" baseline="-25000" dirty="0" smtClean="0"/>
              <a:t>M</a:t>
            </a:r>
            <a:r>
              <a:rPr lang="en-US" altLang="en-US" sz="2800" baseline="-50000" dirty="0" smtClean="0"/>
              <a:t>2</a:t>
            </a:r>
            <a:r>
              <a:rPr lang="en-US" altLang="en-US" baseline="-25000" dirty="0" smtClean="0"/>
              <a:t>)</a:t>
            </a:r>
            <a:r>
              <a:rPr lang="en-US" altLang="en-US" sz="2800" baseline="-25000" dirty="0" smtClean="0"/>
              <a:t> </a:t>
            </a:r>
            <a:r>
              <a:rPr lang="en-US" altLang="en-US" sz="2800" dirty="0" smtClean="0"/>
              <a:t>we consider three points:</a:t>
            </a:r>
          </a:p>
          <a:p>
            <a:pPr marL="914400" lvl="2" indent="-514350">
              <a:buFontTx/>
              <a:buAutoNum type="arabicPeriod"/>
            </a:pPr>
            <a:r>
              <a:rPr lang="en-US" altLang="en-US" dirty="0" smtClean="0"/>
              <a:t>Each of the two sample means represents it own population mean, but in each case there is some error. </a:t>
            </a:r>
          </a:p>
          <a:p>
            <a:pPr marL="914400" lvl="2" indent="-514350">
              <a:buFontTx/>
              <a:buAutoNum type="arabicPeriod"/>
            </a:pPr>
            <a:r>
              <a:rPr lang="en-US" altLang="en-US" dirty="0" smtClean="0"/>
              <a:t>The amount of error associated with each sample mean is measured by the estimated standard error of </a:t>
            </a:r>
            <a:r>
              <a:rPr lang="en-US" altLang="en-US" i="1" dirty="0" smtClean="0"/>
              <a:t>M</a:t>
            </a:r>
            <a:r>
              <a:rPr lang="en-US" altLang="en-US" dirty="0" smtClean="0"/>
              <a:t>. </a:t>
            </a:r>
          </a:p>
        </p:txBody>
      </p:sp>
      <p:sp>
        <p:nvSpPr>
          <p:cNvPr id="11266" name="Rectangle 2"/>
          <p:cNvSpPr>
            <a:spLocks noGrp="1" noChangeArrowheads="1"/>
          </p:cNvSpPr>
          <p:nvPr>
            <p:ph type="title"/>
          </p:nvPr>
        </p:nvSpPr>
        <p:spPr/>
        <p:txBody>
          <a:bodyPr/>
          <a:lstStyle/>
          <a:p>
            <a:r>
              <a:rPr lang="en-US" altLang="en-US" dirty="0" smtClean="0"/>
              <a:t>Calculating the Estimated Standard Error</a:t>
            </a:r>
          </a:p>
        </p:txBody>
      </p:sp>
      <p:sp>
        <p:nvSpPr>
          <p:cNvPr id="2" name="Footer Placeholder 1"/>
          <p:cNvSpPr>
            <a:spLocks noGrp="1"/>
          </p:cNvSpPr>
          <p:nvPr>
            <p:ph type="ftr" sz="quarter" idx="10"/>
          </p:nvPr>
        </p:nvSpPr>
        <p:spPr/>
        <p:txBody>
          <a:bodyPr/>
          <a:lstStyle/>
          <a:p>
            <a:r>
              <a:rPr lang="en-US" dirty="0" smtClean="0"/>
              <a:t>Copyright © 2017 Cengage Learning. All Rights Reserved.</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3"/>
          <p:cNvSpPr>
            <a:spLocks noGrp="1" noChangeArrowheads="1"/>
          </p:cNvSpPr>
          <p:nvPr>
            <p:ph idx="1"/>
          </p:nvPr>
        </p:nvSpPr>
        <p:spPr/>
        <p:txBody>
          <a:bodyPr/>
          <a:lstStyle/>
          <a:p>
            <a:pPr marL="914400" lvl="2" indent="-514350">
              <a:buFontTx/>
              <a:buAutoNum type="arabicPeriod" startAt="3"/>
            </a:pPr>
            <a:r>
              <a:rPr lang="en-US" altLang="en-US" dirty="0" smtClean="0"/>
              <a:t>For the independent-measures </a:t>
            </a:r>
            <a:r>
              <a:rPr lang="en-US" altLang="en-US" i="1" dirty="0" smtClean="0"/>
              <a:t>t</a:t>
            </a:r>
            <a:r>
              <a:rPr lang="en-US" altLang="en-US" dirty="0" smtClean="0"/>
              <a:t> statistic, we want to know the total amount of error involved in using two sample means to approximate two population means. </a:t>
            </a:r>
          </a:p>
          <a:p>
            <a:pPr marL="1371600" lvl="3" indent="-514350">
              <a:buFontTx/>
              <a:buAutoNum type="alphaLcPeriod"/>
            </a:pPr>
            <a:r>
              <a:rPr lang="en-US" altLang="en-US" dirty="0" smtClean="0"/>
              <a:t>To do this, if the samples are the </a:t>
            </a:r>
            <a:r>
              <a:rPr lang="en-US" altLang="en-US" u="sng" dirty="0" smtClean="0"/>
              <a:t>same size</a:t>
            </a:r>
            <a:r>
              <a:rPr lang="en-US" altLang="en-US" dirty="0" smtClean="0"/>
              <a:t>, we will find the error from each sample separately and then add the two errors together.</a:t>
            </a:r>
          </a:p>
          <a:p>
            <a:pPr marL="1371600" lvl="3" indent="-514350">
              <a:buFontTx/>
              <a:buAutoNum type="alphaLcPeriod"/>
            </a:pPr>
            <a:r>
              <a:rPr lang="en-US" altLang="en-US" dirty="0" smtClean="0"/>
              <a:t>When the samples are of </a:t>
            </a:r>
            <a:r>
              <a:rPr lang="en-US" altLang="en-US" u="sng" dirty="0" smtClean="0"/>
              <a:t>different sized</a:t>
            </a:r>
            <a:r>
              <a:rPr lang="en-US" altLang="en-US" dirty="0" smtClean="0"/>
              <a:t>, a </a:t>
            </a:r>
            <a:r>
              <a:rPr lang="en-US" altLang="en-US" b="1" dirty="0" smtClean="0"/>
              <a:t>pooled</a:t>
            </a:r>
            <a:r>
              <a:rPr lang="en-US" altLang="en-US" dirty="0" smtClean="0"/>
              <a:t> or average estimate, that allows the bigger sample to carry more weight in determining the final value, is used.</a:t>
            </a:r>
          </a:p>
        </p:txBody>
      </p:sp>
      <p:sp>
        <p:nvSpPr>
          <p:cNvPr id="12290" name="Rectangle 2"/>
          <p:cNvSpPr>
            <a:spLocks noGrp="1" noChangeArrowheads="1"/>
          </p:cNvSpPr>
          <p:nvPr>
            <p:ph type="title"/>
          </p:nvPr>
        </p:nvSpPr>
        <p:spPr/>
        <p:txBody>
          <a:bodyPr>
            <a:normAutofit/>
          </a:bodyPr>
          <a:lstStyle/>
          <a:p>
            <a:r>
              <a:rPr lang="en-US" altLang="en-US" dirty="0" smtClean="0"/>
              <a:t>Calculating the Estimated Standard Error (cont’d.)</a:t>
            </a:r>
          </a:p>
        </p:txBody>
      </p:sp>
      <p:sp>
        <p:nvSpPr>
          <p:cNvPr id="2" name="Footer Placeholder 1"/>
          <p:cNvSpPr>
            <a:spLocks noGrp="1"/>
          </p:cNvSpPr>
          <p:nvPr>
            <p:ph type="ftr" sz="quarter" idx="10"/>
          </p:nvPr>
        </p:nvSpPr>
        <p:spPr/>
        <p:txBody>
          <a:bodyPr/>
          <a:lstStyle/>
          <a:p>
            <a:r>
              <a:rPr lang="en-US" dirty="0" smtClean="0"/>
              <a:t>Copyright © 2017 Cengage Learning. All Rights Reserved.</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3"/>
          <p:cNvSpPr>
            <a:spLocks noGrp="1" noChangeArrowheads="1"/>
          </p:cNvSpPr>
          <p:nvPr>
            <p:ph idx="1"/>
          </p:nvPr>
        </p:nvSpPr>
        <p:spPr/>
        <p:txBody>
          <a:bodyPr/>
          <a:lstStyle/>
          <a:p>
            <a:pPr marL="514350" lvl="1" indent="-514350">
              <a:buFont typeface="Arial" panose="020B0604020202020204" pitchFamily="34" charset="0"/>
              <a:buChar char="•"/>
            </a:pPr>
            <a:r>
              <a:rPr lang="en-US" altLang="en-US" sz="2800" dirty="0" smtClean="0"/>
              <a:t>The complete formula for the independent-measures </a:t>
            </a:r>
            <a:r>
              <a:rPr lang="en-US" altLang="en-US" sz="2800" i="1" dirty="0" smtClean="0"/>
              <a:t>t</a:t>
            </a:r>
            <a:r>
              <a:rPr lang="en-US" altLang="en-US" sz="2800" dirty="0" smtClean="0"/>
              <a:t> statistic is as follows:</a:t>
            </a:r>
          </a:p>
          <a:p>
            <a:pPr marL="514350" lvl="1" indent="-514350">
              <a:buFont typeface="Arial" panose="020B0604020202020204" pitchFamily="34" charset="0"/>
              <a:buChar char="•"/>
            </a:pPr>
            <a:endParaRPr lang="en-US" altLang="en-US" sz="2800" dirty="0" smtClean="0"/>
          </a:p>
          <a:p>
            <a:pPr marL="514350" lvl="1" indent="-514350">
              <a:buFont typeface="Arial" panose="020B0604020202020204" pitchFamily="34" charset="0"/>
              <a:buChar char="•"/>
            </a:pPr>
            <a:endParaRPr lang="en-US" altLang="en-US" sz="2800" dirty="0" smtClean="0"/>
          </a:p>
          <a:p>
            <a:pPr marL="514350" lvl="1" indent="-514350">
              <a:buFont typeface="Arial" panose="020B0604020202020204" pitchFamily="34" charset="0"/>
              <a:buChar char="•"/>
            </a:pPr>
            <a:endParaRPr lang="en-US" altLang="en-US" sz="2800" dirty="0" smtClean="0"/>
          </a:p>
          <a:p>
            <a:pPr marL="514350" lvl="1" indent="-514350">
              <a:buFont typeface="Arial" panose="020B0604020202020204" pitchFamily="34" charset="0"/>
              <a:buChar char="•"/>
            </a:pPr>
            <a:endParaRPr lang="en-US" altLang="en-US" sz="2800" dirty="0" smtClean="0"/>
          </a:p>
          <a:p>
            <a:pPr marL="514350" lvl="1" indent="-514350">
              <a:buFont typeface="Arial" panose="020B0604020202020204" pitchFamily="34" charset="0"/>
              <a:buChar char="•"/>
            </a:pPr>
            <a:endParaRPr lang="en-US" altLang="en-US" sz="2800" dirty="0" smtClean="0"/>
          </a:p>
          <a:p>
            <a:pPr marL="514350" lvl="1" indent="-514350">
              <a:buFont typeface="Arial" panose="020B0604020202020204" pitchFamily="34" charset="0"/>
              <a:buChar char="•"/>
            </a:pPr>
            <a:endParaRPr lang="en-US" altLang="en-US" dirty="0" smtClean="0"/>
          </a:p>
        </p:txBody>
      </p:sp>
      <p:sp>
        <p:nvSpPr>
          <p:cNvPr id="13314" name="Rectangle 2"/>
          <p:cNvSpPr>
            <a:spLocks noGrp="1" noChangeArrowheads="1"/>
          </p:cNvSpPr>
          <p:nvPr>
            <p:ph type="title"/>
          </p:nvPr>
        </p:nvSpPr>
        <p:spPr/>
        <p:txBody>
          <a:bodyPr/>
          <a:lstStyle/>
          <a:p>
            <a:r>
              <a:rPr lang="en-US" altLang="en-US" dirty="0" smtClean="0"/>
              <a:t>The Final Formula and Degrees of Freedom</a:t>
            </a:r>
          </a:p>
        </p:txBody>
      </p:sp>
      <p:sp>
        <p:nvSpPr>
          <p:cNvPr id="2" name="Footer Placeholder 1"/>
          <p:cNvSpPr>
            <a:spLocks noGrp="1"/>
          </p:cNvSpPr>
          <p:nvPr>
            <p:ph type="ftr" sz="quarter" idx="10"/>
          </p:nvPr>
        </p:nvSpPr>
        <p:spPr/>
        <p:txBody>
          <a:bodyPr/>
          <a:lstStyle/>
          <a:p>
            <a:r>
              <a:rPr lang="en-US" dirty="0" smtClean="0"/>
              <a:t>Copyright © 2017 Cengage Learning. All Rights Reserved.</a:t>
            </a:r>
          </a:p>
        </p:txBody>
      </p:sp>
      <p:pic>
        <p:nvPicPr>
          <p:cNvPr id="13316" name="Picture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16257" y="2842418"/>
            <a:ext cx="7711485"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3"/>
          <p:cNvSpPr>
            <a:spLocks noGrp="1" noChangeArrowheads="1"/>
          </p:cNvSpPr>
          <p:nvPr>
            <p:ph idx="1"/>
          </p:nvPr>
        </p:nvSpPr>
        <p:spPr/>
        <p:txBody>
          <a:bodyPr/>
          <a:lstStyle/>
          <a:p>
            <a:pPr marL="514350" lvl="1" indent="-514350">
              <a:buFont typeface="Arial" panose="020B0604020202020204" pitchFamily="34" charset="0"/>
              <a:buChar char="•"/>
            </a:pPr>
            <a:r>
              <a:rPr lang="en-US" altLang="en-US" sz="2800" dirty="0" smtClean="0"/>
              <a:t>The degrees of freedom for the independent-measures t statistic are determined by the </a:t>
            </a:r>
            <a:r>
              <a:rPr lang="en-US" altLang="en-US" sz="2800" i="1" dirty="0" smtClean="0"/>
              <a:t>df</a:t>
            </a:r>
            <a:r>
              <a:rPr lang="en-US" altLang="en-US" sz="2800" dirty="0" smtClean="0"/>
              <a:t> values for the two separate samples:</a:t>
            </a:r>
          </a:p>
          <a:p>
            <a:pPr marL="857250" lvl="3" indent="0">
              <a:buFontTx/>
              <a:buNone/>
            </a:pPr>
            <a:r>
              <a:rPr lang="en-US" altLang="en-US" sz="2400" i="1" dirty="0" smtClean="0"/>
              <a:t>df</a:t>
            </a:r>
            <a:r>
              <a:rPr lang="en-US" altLang="en-US" sz="2400" dirty="0" smtClean="0"/>
              <a:t> for the t statistic = (</a:t>
            </a:r>
            <a:r>
              <a:rPr lang="en-US" altLang="en-US" sz="2400" i="1" dirty="0" smtClean="0"/>
              <a:t>n</a:t>
            </a:r>
            <a:r>
              <a:rPr lang="en-US" altLang="en-US" sz="2400" baseline="-25000" dirty="0" smtClean="0"/>
              <a:t>1</a:t>
            </a:r>
            <a:r>
              <a:rPr lang="en-US" altLang="en-US" sz="2400" dirty="0" smtClean="0"/>
              <a:t> – 1) + (</a:t>
            </a:r>
            <a:r>
              <a:rPr lang="en-US" altLang="en-US" sz="2400" i="1" dirty="0" smtClean="0"/>
              <a:t>n</a:t>
            </a:r>
            <a:r>
              <a:rPr lang="en-US" altLang="en-US" sz="2400" baseline="-25000" dirty="0" smtClean="0"/>
              <a:t>2</a:t>
            </a:r>
            <a:r>
              <a:rPr lang="en-US" altLang="en-US" sz="2400" dirty="0" smtClean="0"/>
              <a:t> – 1)</a:t>
            </a:r>
          </a:p>
          <a:p>
            <a:pPr marL="857250" lvl="3" indent="0">
              <a:buFontTx/>
              <a:buNone/>
            </a:pPr>
            <a:r>
              <a:rPr lang="en-US" altLang="en-US" sz="2400" dirty="0" smtClean="0"/>
              <a:t>                              = </a:t>
            </a:r>
            <a:r>
              <a:rPr lang="en-US" altLang="en-US" sz="2400" i="1" dirty="0" smtClean="0"/>
              <a:t>n</a:t>
            </a:r>
            <a:r>
              <a:rPr lang="en-US" altLang="en-US" sz="2400" baseline="-25000" dirty="0" smtClean="0"/>
              <a:t>1</a:t>
            </a:r>
            <a:r>
              <a:rPr lang="en-US" altLang="en-US" sz="2400" dirty="0" smtClean="0"/>
              <a:t> + </a:t>
            </a:r>
            <a:r>
              <a:rPr lang="en-US" altLang="en-US" sz="2400" i="1" dirty="0" smtClean="0"/>
              <a:t>n</a:t>
            </a:r>
            <a:r>
              <a:rPr lang="en-US" altLang="en-US" sz="2400" baseline="-25000" dirty="0" smtClean="0"/>
              <a:t>2</a:t>
            </a:r>
            <a:r>
              <a:rPr lang="en-US" altLang="en-US" sz="2400" dirty="0" smtClean="0"/>
              <a:t> - 2</a:t>
            </a:r>
          </a:p>
          <a:p>
            <a:pPr marL="514350" lvl="1" indent="-514350">
              <a:buFont typeface="Arial" panose="020B0604020202020204" pitchFamily="34" charset="0"/>
              <a:buChar char="•"/>
            </a:pPr>
            <a:endParaRPr lang="en-US" altLang="en-US" sz="2400" dirty="0" smtClean="0"/>
          </a:p>
        </p:txBody>
      </p:sp>
      <p:sp>
        <p:nvSpPr>
          <p:cNvPr id="14338" name="Rectangle 2"/>
          <p:cNvSpPr>
            <a:spLocks noGrp="1" noChangeArrowheads="1"/>
          </p:cNvSpPr>
          <p:nvPr>
            <p:ph type="title"/>
          </p:nvPr>
        </p:nvSpPr>
        <p:spPr/>
        <p:txBody>
          <a:bodyPr>
            <a:normAutofit/>
          </a:bodyPr>
          <a:lstStyle/>
          <a:p>
            <a:r>
              <a:rPr lang="en-US" altLang="en-US" dirty="0" smtClean="0"/>
              <a:t>The Final Formula and Degrees of Freedom (cont’d.)</a:t>
            </a:r>
          </a:p>
        </p:txBody>
      </p:sp>
      <p:sp>
        <p:nvSpPr>
          <p:cNvPr id="2" name="Footer Placeholder 1"/>
          <p:cNvSpPr>
            <a:spLocks noGrp="1"/>
          </p:cNvSpPr>
          <p:nvPr>
            <p:ph type="ftr" sz="quarter" idx="10"/>
          </p:nvPr>
        </p:nvSpPr>
        <p:spPr/>
        <p:txBody>
          <a:bodyPr/>
          <a:lstStyle/>
          <a:p>
            <a:r>
              <a:rPr lang="en-US" dirty="0" smtClean="0"/>
              <a:t>Copyright © 2017 Cengage Learning. All Rights Reserved.</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2514600"/>
            <a:ext cx="9144000" cy="2797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itle 2"/>
          <p:cNvSpPr>
            <a:spLocks noGrp="1"/>
          </p:cNvSpPr>
          <p:nvPr>
            <p:ph type="title"/>
          </p:nvPr>
        </p:nvSpPr>
        <p:spPr/>
        <p:txBody>
          <a:bodyPr/>
          <a:lstStyle/>
          <a:p>
            <a:r>
              <a:rPr lang="en-US" altLang="en-US" dirty="0"/>
              <a:t>The </a:t>
            </a:r>
            <a:r>
              <a:rPr lang="en-US" altLang="en-US" dirty="0" smtClean="0"/>
              <a:t>Basic Elements </a:t>
            </a:r>
            <a:r>
              <a:rPr lang="en-US" altLang="en-US" dirty="0"/>
              <a:t>of a </a:t>
            </a:r>
            <a:r>
              <a:rPr lang="en-US" altLang="en-US" i="1" dirty="0" smtClean="0"/>
              <a:t>t</a:t>
            </a:r>
            <a:r>
              <a:rPr lang="en-US" altLang="en-US" dirty="0" smtClean="0"/>
              <a:t> Statistic </a:t>
            </a:r>
            <a:endParaRPr lang="en-US" dirty="0"/>
          </a:p>
        </p:txBody>
      </p:sp>
      <p:sp>
        <p:nvSpPr>
          <p:cNvPr id="2" name="Footer Placeholder 1"/>
          <p:cNvSpPr>
            <a:spLocks noGrp="1"/>
          </p:cNvSpPr>
          <p:nvPr>
            <p:ph type="ftr" sz="quarter" idx="13"/>
          </p:nvPr>
        </p:nvSpPr>
        <p:spPr/>
        <p:txBody>
          <a:bodyPr/>
          <a:lstStyle/>
          <a:p>
            <a:r>
              <a:rPr lang="en-US" dirty="0" smtClean="0"/>
              <a:t>Copyright © 2017 Cengage Learning. All Rights Reserved.</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3"/>
          <p:cNvSpPr>
            <a:spLocks noGrp="1" noChangeArrowheads="1"/>
          </p:cNvSpPr>
          <p:nvPr>
            <p:ph idx="1"/>
          </p:nvPr>
        </p:nvSpPr>
        <p:spPr/>
        <p:txBody>
          <a:bodyPr>
            <a:normAutofit/>
          </a:bodyPr>
          <a:lstStyle/>
          <a:p>
            <a:pPr eaLnBrk="1" hangingPunct="1"/>
            <a:r>
              <a:rPr lang="en-US" altLang="en-US" dirty="0" smtClean="0"/>
              <a:t>The independent-measures </a:t>
            </a:r>
            <a:r>
              <a:rPr lang="en-US" altLang="en-US" i="1" dirty="0" smtClean="0"/>
              <a:t>t</a:t>
            </a:r>
            <a:r>
              <a:rPr lang="en-US" altLang="en-US" dirty="0" smtClean="0"/>
              <a:t> statistic uses the data from two separate samples to help decide whether there is a significant mean difference between two populations or between two treatment conditions.</a:t>
            </a:r>
          </a:p>
          <a:p>
            <a:pPr marL="971550" lvl="1" indent="-514350" eaLnBrk="1" hangingPunct="1">
              <a:buFontTx/>
              <a:buAutoNum type="arabicPeriod"/>
            </a:pPr>
            <a:r>
              <a:rPr lang="en-US" altLang="en-US" dirty="0" smtClean="0"/>
              <a:t>State the hypotheses and select the alpha level. </a:t>
            </a:r>
          </a:p>
          <a:p>
            <a:pPr marL="971550" lvl="1" indent="-514350" eaLnBrk="1" hangingPunct="1">
              <a:buFontTx/>
              <a:buAutoNum type="arabicPeriod"/>
            </a:pPr>
            <a:r>
              <a:rPr lang="en-US" altLang="en-US" dirty="0" smtClean="0"/>
              <a:t>Compute the </a:t>
            </a:r>
            <a:r>
              <a:rPr lang="en-US" altLang="en-US" i="1" dirty="0" smtClean="0"/>
              <a:t>df</a:t>
            </a:r>
            <a:r>
              <a:rPr lang="en-US" altLang="en-US" dirty="0" smtClean="0"/>
              <a:t> for an independent-measures design.</a:t>
            </a:r>
          </a:p>
          <a:p>
            <a:pPr marL="971550" lvl="1" indent="-514350" eaLnBrk="1" hangingPunct="1">
              <a:buFontTx/>
              <a:buAutoNum type="arabicPeriod"/>
            </a:pPr>
            <a:r>
              <a:rPr lang="en-US" altLang="en-US" dirty="0" smtClean="0"/>
              <a:t>Obtain the data and compute the test statistic. </a:t>
            </a:r>
          </a:p>
          <a:p>
            <a:pPr marL="971550" lvl="1" indent="-514350" eaLnBrk="1" hangingPunct="1">
              <a:buFontTx/>
              <a:buAutoNum type="arabicPeriod"/>
            </a:pPr>
            <a:r>
              <a:rPr lang="en-US" altLang="en-US" dirty="0" smtClean="0"/>
              <a:t>Make a decision. </a:t>
            </a:r>
          </a:p>
        </p:txBody>
      </p:sp>
      <p:sp>
        <p:nvSpPr>
          <p:cNvPr id="16386" name="Rectangle 2"/>
          <p:cNvSpPr>
            <a:spLocks noGrp="1" noChangeArrowheads="1"/>
          </p:cNvSpPr>
          <p:nvPr>
            <p:ph type="title"/>
          </p:nvPr>
        </p:nvSpPr>
        <p:spPr/>
        <p:txBody>
          <a:bodyPr>
            <a:normAutofit fontScale="90000"/>
          </a:bodyPr>
          <a:lstStyle/>
          <a:p>
            <a:pPr eaLnBrk="1" hangingPunct="1"/>
            <a:r>
              <a:rPr lang="en-US" altLang="en-US" sz="3500" dirty="0" smtClean="0"/>
              <a:t> Hypothesis Tests with the Independent-Measures </a:t>
            </a:r>
            <a:r>
              <a:rPr lang="en-US" altLang="en-US" sz="3500" i="1" dirty="0" smtClean="0"/>
              <a:t>t</a:t>
            </a:r>
            <a:r>
              <a:rPr lang="en-US" altLang="en-US" sz="3500" dirty="0" smtClean="0"/>
              <a:t> Statistic</a:t>
            </a:r>
          </a:p>
        </p:txBody>
      </p:sp>
      <p:sp>
        <p:nvSpPr>
          <p:cNvPr id="2" name="Footer Placeholder 1"/>
          <p:cNvSpPr>
            <a:spLocks noGrp="1"/>
          </p:cNvSpPr>
          <p:nvPr>
            <p:ph type="ftr" sz="quarter" idx="10"/>
          </p:nvPr>
        </p:nvSpPr>
        <p:spPr/>
        <p:txBody>
          <a:bodyPr/>
          <a:lstStyle/>
          <a:p>
            <a:r>
              <a:rPr lang="en-US" dirty="0" smtClean="0"/>
              <a:t>Copyright © 2017 Cengage Learning. All Rights Reserved.</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7410" name="Picture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1524000"/>
            <a:ext cx="9144000" cy="429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itle 3"/>
          <p:cNvSpPr>
            <a:spLocks noGrp="1"/>
          </p:cNvSpPr>
          <p:nvPr>
            <p:ph type="title"/>
          </p:nvPr>
        </p:nvSpPr>
        <p:spPr/>
        <p:txBody>
          <a:bodyPr/>
          <a:lstStyle/>
          <a:p>
            <a:r>
              <a:rPr lang="en-US" altLang="en-US" dirty="0"/>
              <a:t>The </a:t>
            </a:r>
            <a:r>
              <a:rPr lang="en-US" altLang="en-US" dirty="0" smtClean="0"/>
              <a:t>Critical Region </a:t>
            </a:r>
            <a:r>
              <a:rPr lang="en-US" altLang="en-US" dirty="0"/>
              <a:t>for the </a:t>
            </a:r>
            <a:r>
              <a:rPr lang="en-US" altLang="en-US" dirty="0" smtClean="0"/>
              <a:t>Independent–Measures Hypothesis Test</a:t>
            </a:r>
            <a:endParaRPr lang="en-US" dirty="0"/>
          </a:p>
        </p:txBody>
      </p:sp>
      <p:sp>
        <p:nvSpPr>
          <p:cNvPr id="2" name="Footer Placeholder 1"/>
          <p:cNvSpPr>
            <a:spLocks noGrp="1"/>
          </p:cNvSpPr>
          <p:nvPr>
            <p:ph type="ftr" sz="quarter" idx="10"/>
          </p:nvPr>
        </p:nvSpPr>
        <p:spPr/>
        <p:txBody>
          <a:bodyPr/>
          <a:lstStyle/>
          <a:p>
            <a:r>
              <a:rPr lang="en-US" dirty="0" smtClean="0"/>
              <a:t>Copyright © 2017 Cengage Learning. All Rights Reserved.</a:t>
            </a:r>
          </a:p>
        </p:txBody>
      </p:sp>
      <p:cxnSp>
        <p:nvCxnSpPr>
          <p:cNvPr id="5" name="Straight Connector 4"/>
          <p:cNvCxnSpPr/>
          <p:nvPr/>
        </p:nvCxnSpPr>
        <p:spPr>
          <a:xfrm>
            <a:off x="3629" y="6858000"/>
            <a:ext cx="9140371" cy="0"/>
          </a:xfrm>
          <a:prstGeom prst="line">
            <a:avLst/>
          </a:prstGeom>
          <a:ln w="38100" cmpd="sng">
            <a:solidFill>
              <a:srgbClr val="EBC50A"/>
            </a:solidFill>
          </a:ln>
          <a:effectLst>
            <a:outerShdw dist="12700" dir="2700000" sx="1000" sy="1000" algn="tl" rotWithShape="0">
              <a:schemeClr val="tx1"/>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Grp="1" noChangeArrowheads="1"/>
          </p:cNvSpPr>
          <p:nvPr>
            <p:ph idx="1"/>
          </p:nvPr>
        </p:nvSpPr>
        <p:spPr/>
        <p:txBody>
          <a:bodyPr>
            <a:normAutofit/>
          </a:bodyPr>
          <a:lstStyle/>
          <a:p>
            <a:pPr marL="514350" indent="-514350" eaLnBrk="1" hangingPunct="1"/>
            <a:r>
              <a:rPr lang="en-US" altLang="en-US" dirty="0" smtClean="0"/>
              <a:t>Assumptions underlying the independent-measures </a:t>
            </a:r>
            <a:r>
              <a:rPr lang="en-US" altLang="en-US" i="1" dirty="0" smtClean="0"/>
              <a:t>t</a:t>
            </a:r>
            <a:r>
              <a:rPr lang="en-US" altLang="en-US" dirty="0" smtClean="0"/>
              <a:t> formula:</a:t>
            </a:r>
          </a:p>
          <a:p>
            <a:pPr marL="1087438" lvl="1" indent="-395288" eaLnBrk="1" hangingPunct="1">
              <a:buFontTx/>
              <a:buAutoNum type="arabicPeriod"/>
            </a:pPr>
            <a:r>
              <a:rPr lang="en-US" altLang="en-US" dirty="0" smtClean="0"/>
              <a:t>The observations within each sample must be independent.</a:t>
            </a:r>
          </a:p>
          <a:p>
            <a:pPr marL="1087438" lvl="1" indent="-395288" eaLnBrk="1" hangingPunct="1">
              <a:buFontTx/>
              <a:buAutoNum type="arabicPeriod"/>
            </a:pPr>
            <a:r>
              <a:rPr lang="en-US" altLang="en-US" dirty="0" smtClean="0"/>
              <a:t>The two populations from which the samples are selected must be normal. </a:t>
            </a:r>
          </a:p>
          <a:p>
            <a:pPr marL="1087438" lvl="1" indent="-395288" eaLnBrk="1" hangingPunct="1">
              <a:buFontTx/>
              <a:buAutoNum type="arabicPeriod"/>
            </a:pPr>
            <a:r>
              <a:rPr lang="en-US" altLang="en-US" dirty="0" smtClean="0"/>
              <a:t>The two populations from which the samples are selected must have equal variances.</a:t>
            </a:r>
          </a:p>
        </p:txBody>
      </p:sp>
      <p:sp>
        <p:nvSpPr>
          <p:cNvPr id="18434" name="Rectangle 2"/>
          <p:cNvSpPr>
            <a:spLocks noGrp="1" noChangeArrowheads="1"/>
          </p:cNvSpPr>
          <p:nvPr>
            <p:ph type="title"/>
          </p:nvPr>
        </p:nvSpPr>
        <p:spPr/>
        <p:txBody>
          <a:bodyPr>
            <a:normAutofit/>
          </a:bodyPr>
          <a:lstStyle/>
          <a:p>
            <a:pPr eaLnBrk="1" hangingPunct="1"/>
            <a:r>
              <a:rPr lang="en-US" altLang="en-US" dirty="0" smtClean="0"/>
              <a:t>Assumptions Underlying the Independent-Measures </a:t>
            </a:r>
            <a:r>
              <a:rPr lang="en-US" altLang="en-US" i="1" dirty="0" smtClean="0"/>
              <a:t>t</a:t>
            </a:r>
            <a:r>
              <a:rPr lang="en-US" altLang="en-US" dirty="0" smtClean="0"/>
              <a:t> Formula</a:t>
            </a:r>
          </a:p>
        </p:txBody>
      </p:sp>
      <p:sp>
        <p:nvSpPr>
          <p:cNvPr id="2" name="Footer Placeholder 1"/>
          <p:cNvSpPr>
            <a:spLocks noGrp="1"/>
          </p:cNvSpPr>
          <p:nvPr>
            <p:ph type="ftr" sz="quarter" idx="10"/>
          </p:nvPr>
        </p:nvSpPr>
        <p:spPr/>
        <p:txBody>
          <a:bodyPr/>
          <a:lstStyle/>
          <a:p>
            <a:r>
              <a:rPr lang="en-US" dirty="0" smtClean="0"/>
              <a:t>Copyright © 2017 Cengage Learning. All Rights Reserved.</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noChangeArrowheads="1"/>
          </p:cNvSpPr>
          <p:nvPr>
            <p:ph idx="1"/>
          </p:nvPr>
        </p:nvSpPr>
        <p:spPr/>
        <p:txBody>
          <a:bodyPr/>
          <a:lstStyle/>
          <a:p>
            <a:r>
              <a:rPr lang="en-US" altLang="en-US" dirty="0" smtClean="0"/>
              <a:t>The third assumption is referred to as </a:t>
            </a:r>
            <a:r>
              <a:rPr lang="en-US" altLang="en-US" b="1" dirty="0" smtClean="0"/>
              <a:t>homogeneity of variance </a:t>
            </a:r>
            <a:r>
              <a:rPr lang="en-US" altLang="en-US" dirty="0" smtClean="0"/>
              <a:t>and states that the two populations being compared must have the same variance. </a:t>
            </a:r>
          </a:p>
          <a:p>
            <a:pPr lvl="1"/>
            <a:r>
              <a:rPr lang="en-US" altLang="en-US" dirty="0" smtClean="0"/>
              <a:t>Homogeneity of variance is most important when there is a large discrepancy between the sample sizes.</a:t>
            </a:r>
          </a:p>
          <a:p>
            <a:endParaRPr lang="en-US" altLang="en-US" dirty="0" smtClean="0"/>
          </a:p>
        </p:txBody>
      </p:sp>
      <p:sp>
        <p:nvSpPr>
          <p:cNvPr id="19458" name="Rectangle 2"/>
          <p:cNvSpPr>
            <a:spLocks noGrp="1" noChangeArrowheads="1"/>
          </p:cNvSpPr>
          <p:nvPr>
            <p:ph type="title"/>
          </p:nvPr>
        </p:nvSpPr>
        <p:spPr/>
        <p:txBody>
          <a:bodyPr/>
          <a:lstStyle/>
          <a:p>
            <a:r>
              <a:rPr lang="en-US" altLang="en-US" dirty="0" smtClean="0"/>
              <a:t>Homogeneity of Variance</a:t>
            </a:r>
          </a:p>
        </p:txBody>
      </p:sp>
      <p:sp>
        <p:nvSpPr>
          <p:cNvPr id="2" name="Footer Placeholder 1"/>
          <p:cNvSpPr>
            <a:spLocks noGrp="1"/>
          </p:cNvSpPr>
          <p:nvPr>
            <p:ph type="ftr" sz="quarter" idx="10"/>
          </p:nvPr>
        </p:nvSpPr>
        <p:spPr/>
        <p:txBody>
          <a:bodyPr/>
          <a:lstStyle/>
          <a:p>
            <a:r>
              <a:rPr lang="en-US" dirty="0" smtClean="0"/>
              <a:t>Copyright © 2017 Cengage Learning. All Rights Reserved.</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US" altLang="en-US" sz="3600" dirty="0" smtClean="0">
                <a:solidFill>
                  <a:srgbClr val="FF0000"/>
                </a:solidFill>
                <a:ea typeface="+mj-ea"/>
              </a:rPr>
              <a:t>Adapted  from:</a:t>
            </a:r>
          </a:p>
          <a:p>
            <a:pPr marL="0" indent="0">
              <a:buNone/>
            </a:pPr>
            <a:endParaRPr lang="en-US" sz="3600" dirty="0" smtClean="0">
              <a:solidFill>
                <a:srgbClr val="FF0000"/>
              </a:solidFill>
              <a:ea typeface="+mj-ea"/>
            </a:endParaRPr>
          </a:p>
          <a:p>
            <a:pPr marL="0" indent="0">
              <a:buNone/>
            </a:pPr>
            <a:r>
              <a:rPr lang="en-US" sz="3600" dirty="0" smtClean="0">
                <a:solidFill>
                  <a:srgbClr val="FF0000"/>
                </a:solidFill>
                <a:ea typeface="+mj-ea"/>
              </a:rPr>
              <a:t>Statistics for the Behavioral Sciences (10 e, </a:t>
            </a:r>
            <a:r>
              <a:rPr lang="en-US" sz="3600" dirty="0" err="1" smtClean="0">
                <a:solidFill>
                  <a:srgbClr val="FF0000"/>
                </a:solidFill>
                <a:ea typeface="+mj-ea"/>
              </a:rPr>
              <a:t>Gravetter</a:t>
            </a:r>
            <a:r>
              <a:rPr lang="en-US" sz="3600" dirty="0" smtClean="0">
                <a:solidFill>
                  <a:srgbClr val="FF0000"/>
                </a:solidFill>
                <a:ea typeface="+mj-ea"/>
              </a:rPr>
              <a:t> and </a:t>
            </a:r>
            <a:r>
              <a:rPr lang="en-US" sz="3600" dirty="0" err="1" smtClean="0">
                <a:solidFill>
                  <a:srgbClr val="FF0000"/>
                </a:solidFill>
                <a:ea typeface="+mj-ea"/>
              </a:rPr>
              <a:t>Wallbau</a:t>
            </a:r>
            <a:r>
              <a:rPr lang="en-US" sz="3600" dirty="0" smtClean="0">
                <a:solidFill>
                  <a:srgbClr val="FF0000"/>
                </a:solidFill>
                <a:ea typeface="+mj-ea"/>
              </a:rPr>
              <a:t>, 2017)</a:t>
            </a:r>
            <a:endParaRPr lang="en-US" dirty="0"/>
          </a:p>
        </p:txBody>
      </p:sp>
      <p:sp>
        <p:nvSpPr>
          <p:cNvPr id="3" name="Title 2"/>
          <p:cNvSpPr>
            <a:spLocks noGrp="1"/>
          </p:cNvSpPr>
          <p:nvPr>
            <p:ph type="title"/>
          </p:nvPr>
        </p:nvSpPr>
        <p:spPr/>
        <p:txBody>
          <a:bodyPr/>
          <a:lstStyle/>
          <a:p>
            <a:r>
              <a:rPr lang="en-US" dirty="0" smtClean="0"/>
              <a:t>Independent Samples t-test</a:t>
            </a:r>
            <a:endParaRPr lang="en-US" dirty="0"/>
          </a:p>
        </p:txBody>
      </p:sp>
      <p:sp>
        <p:nvSpPr>
          <p:cNvPr id="4" name="Footer Placeholder 3"/>
          <p:cNvSpPr>
            <a:spLocks noGrp="1"/>
          </p:cNvSpPr>
          <p:nvPr>
            <p:ph type="ftr" sz="quarter" idx="10"/>
          </p:nvPr>
        </p:nvSpPr>
        <p:spPr/>
        <p:txBody>
          <a:bodyPr/>
          <a:lstStyle/>
          <a:p>
            <a:r>
              <a:rPr lang="en-US" smtClean="0"/>
              <a:t>Copyright © 2017 Cengage Learning. All Rights Reserved.</a:t>
            </a:r>
            <a:endParaRPr lang="en-US" dirty="0" smtClean="0"/>
          </a:p>
        </p:txBody>
      </p:sp>
    </p:spTree>
    <p:extLst>
      <p:ext uri="{BB962C8B-B14F-4D97-AF65-F5344CB8AC3E}">
        <p14:creationId xmlns:p14="http://schemas.microsoft.com/office/powerpoint/2010/main" val="18419148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3"/>
          <p:cNvSpPr>
            <a:spLocks noGrp="1" noChangeArrowheads="1"/>
          </p:cNvSpPr>
          <p:nvPr>
            <p:ph idx="1"/>
          </p:nvPr>
        </p:nvSpPr>
        <p:spPr/>
        <p:txBody>
          <a:bodyPr/>
          <a:lstStyle/>
          <a:p>
            <a:pPr marL="346075" indent="-346075"/>
            <a:r>
              <a:rPr lang="en-US" altLang="en-US" dirty="0" smtClean="0"/>
              <a:t>Make a decision.</a:t>
            </a:r>
          </a:p>
          <a:p>
            <a:pPr lvl="1"/>
            <a:r>
              <a:rPr lang="en-US" altLang="en-US" dirty="0" smtClean="0"/>
              <a:t>If the </a:t>
            </a:r>
            <a:r>
              <a:rPr lang="en-US" altLang="en-US" i="1" dirty="0" smtClean="0"/>
              <a:t>t</a:t>
            </a:r>
            <a:r>
              <a:rPr lang="en-US" altLang="en-US" dirty="0" smtClean="0"/>
              <a:t> statistic ratio indicates that the obtained difference between sample means (numerator) is substantially greater than the difference expected by chance (denominator), we reject </a:t>
            </a:r>
            <a:r>
              <a:rPr lang="en-US" altLang="en-US" i="1" dirty="0" smtClean="0"/>
              <a:t>H</a:t>
            </a:r>
            <a:r>
              <a:rPr lang="en-US" altLang="en-US" baseline="-25000" dirty="0" smtClean="0"/>
              <a:t>0</a:t>
            </a:r>
            <a:r>
              <a:rPr lang="en-US" altLang="en-US" dirty="0" smtClean="0"/>
              <a:t> and conclude that there is a real mean difference between the two populations or treatments.</a:t>
            </a:r>
          </a:p>
          <a:p>
            <a:endParaRPr lang="en-US" altLang="en-US" dirty="0" smtClean="0"/>
          </a:p>
        </p:txBody>
      </p:sp>
      <p:sp>
        <p:nvSpPr>
          <p:cNvPr id="25602" name="Rectangle 2"/>
          <p:cNvSpPr>
            <a:spLocks noGrp="1" noChangeArrowheads="1"/>
          </p:cNvSpPr>
          <p:nvPr>
            <p:ph type="title"/>
          </p:nvPr>
        </p:nvSpPr>
        <p:spPr/>
        <p:txBody>
          <a:bodyPr>
            <a:normAutofit/>
          </a:bodyPr>
          <a:lstStyle/>
          <a:p>
            <a:r>
              <a:rPr lang="en-US" altLang="en-US" dirty="0" smtClean="0"/>
              <a:t>Hypothesis Tests with the Independent-Measures </a:t>
            </a:r>
            <a:r>
              <a:rPr lang="en-US" altLang="en-US" i="1" dirty="0" smtClean="0"/>
              <a:t>t </a:t>
            </a:r>
            <a:r>
              <a:rPr lang="en-US" altLang="en-US" dirty="0" smtClean="0"/>
              <a:t>Statistic (cont'd.)</a:t>
            </a:r>
          </a:p>
        </p:txBody>
      </p:sp>
      <p:sp>
        <p:nvSpPr>
          <p:cNvPr id="2" name="Footer Placeholder 1"/>
          <p:cNvSpPr>
            <a:spLocks noGrp="1"/>
          </p:cNvSpPr>
          <p:nvPr>
            <p:ph type="ftr" sz="quarter" idx="10"/>
          </p:nvPr>
        </p:nvSpPr>
        <p:spPr/>
        <p:txBody>
          <a:bodyPr/>
          <a:lstStyle/>
          <a:p>
            <a:r>
              <a:rPr lang="en-US" dirty="0" smtClean="0"/>
              <a:t>Copyright © 2017 Cengage Learning. All Rights Reserved.</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3"/>
          <p:cNvSpPr>
            <a:spLocks noGrp="1" noChangeArrowheads="1"/>
          </p:cNvSpPr>
          <p:nvPr>
            <p:ph idx="1"/>
          </p:nvPr>
        </p:nvSpPr>
        <p:spPr>
          <a:xfrm>
            <a:off x="457200" y="1265237"/>
            <a:ext cx="8229600" cy="5211763"/>
          </a:xfrm>
        </p:spPr>
        <p:txBody>
          <a:bodyPr>
            <a:normAutofit/>
          </a:bodyPr>
          <a:lstStyle/>
          <a:p>
            <a:r>
              <a:rPr lang="en-US" altLang="en-US" dirty="0" smtClean="0"/>
              <a:t>One technique for measuring effect size is Cohen’s </a:t>
            </a:r>
            <a:r>
              <a:rPr lang="en-US" altLang="en-US" i="1" dirty="0" smtClean="0"/>
              <a:t>d</a:t>
            </a:r>
            <a:r>
              <a:rPr lang="en-US" altLang="en-US" dirty="0" smtClean="0"/>
              <a:t>, which produces a standardized measure of mean difference.</a:t>
            </a:r>
          </a:p>
          <a:p>
            <a:pPr lvl="1"/>
            <a:r>
              <a:rPr lang="en-US" altLang="en-US" dirty="0" smtClean="0"/>
              <a:t>In the context of an independent-measures research study, the difference between the two sample means (</a:t>
            </a:r>
            <a:r>
              <a:rPr lang="en-US" altLang="en-US" i="1" dirty="0" smtClean="0"/>
              <a:t>M</a:t>
            </a:r>
            <a:r>
              <a:rPr lang="en-US" altLang="en-US" baseline="-25000" dirty="0" smtClean="0"/>
              <a:t>1</a:t>
            </a:r>
            <a:r>
              <a:rPr lang="en-US" altLang="en-US" dirty="0" smtClean="0"/>
              <a:t> − </a:t>
            </a:r>
            <a:r>
              <a:rPr lang="en-US" altLang="en-US" i="1" dirty="0" smtClean="0"/>
              <a:t>M</a:t>
            </a:r>
            <a:r>
              <a:rPr lang="en-US" altLang="en-US" baseline="-25000" dirty="0" smtClean="0"/>
              <a:t>2</a:t>
            </a:r>
            <a:r>
              <a:rPr lang="en-US" altLang="en-US" dirty="0" smtClean="0"/>
              <a:t>) is used as the best estimate of the mean difference between the two populations, and the pooled standard deviation (the square root of the pooled variance) is used to estimate the population standard deviation. </a:t>
            </a:r>
          </a:p>
        </p:txBody>
      </p:sp>
      <p:sp>
        <p:nvSpPr>
          <p:cNvPr id="26626" name="Rectangle 2"/>
          <p:cNvSpPr>
            <a:spLocks noGrp="1" noChangeArrowheads="1"/>
          </p:cNvSpPr>
          <p:nvPr>
            <p:ph type="title"/>
          </p:nvPr>
        </p:nvSpPr>
        <p:spPr/>
        <p:txBody>
          <a:bodyPr>
            <a:normAutofit/>
          </a:bodyPr>
          <a:lstStyle/>
          <a:p>
            <a:r>
              <a:rPr lang="en-US" altLang="en-US" dirty="0" smtClean="0"/>
              <a:t>Measuring Effect Size for the Independent-Measures </a:t>
            </a:r>
            <a:r>
              <a:rPr lang="en-US" altLang="en-US" i="1" dirty="0" smtClean="0"/>
              <a:t>t</a:t>
            </a:r>
          </a:p>
        </p:txBody>
      </p:sp>
      <p:sp>
        <p:nvSpPr>
          <p:cNvPr id="2" name="Footer Placeholder 1"/>
          <p:cNvSpPr>
            <a:spLocks noGrp="1"/>
          </p:cNvSpPr>
          <p:nvPr>
            <p:ph type="ftr" sz="quarter" idx="10"/>
          </p:nvPr>
        </p:nvSpPr>
        <p:spPr/>
        <p:txBody>
          <a:bodyPr/>
          <a:lstStyle/>
          <a:p>
            <a:r>
              <a:rPr lang="en-US" dirty="0" smtClean="0"/>
              <a:t>Copyright © 2017 Cengage Learning. All Rights Reserved.</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3"/>
          <p:cNvSpPr>
            <a:spLocks noGrp="1" noChangeArrowheads="1"/>
          </p:cNvSpPr>
          <p:nvPr>
            <p:ph idx="1"/>
          </p:nvPr>
        </p:nvSpPr>
        <p:spPr/>
        <p:txBody>
          <a:bodyPr/>
          <a:lstStyle/>
          <a:p>
            <a:pPr>
              <a:defRPr/>
            </a:pPr>
            <a:r>
              <a:rPr lang="en-US" altLang="en-US" dirty="0"/>
              <a:t>For the independent- measures </a:t>
            </a:r>
            <a:r>
              <a:rPr lang="en-US" altLang="en-US" i="1" dirty="0"/>
              <a:t>t</a:t>
            </a:r>
            <a:r>
              <a:rPr lang="en-US" altLang="en-US" dirty="0"/>
              <a:t>, we use a sample mean difference, </a:t>
            </a:r>
            <a:r>
              <a:rPr lang="en-US" altLang="en-US" i="1" dirty="0"/>
              <a:t>M</a:t>
            </a:r>
            <a:r>
              <a:rPr lang="en-US" altLang="en-US" baseline="-25000" dirty="0"/>
              <a:t>1</a:t>
            </a:r>
            <a:r>
              <a:rPr lang="en-US" altLang="en-US" dirty="0"/>
              <a:t> − </a:t>
            </a:r>
            <a:r>
              <a:rPr lang="en-US" altLang="en-US" i="1" dirty="0"/>
              <a:t>M</a:t>
            </a:r>
            <a:r>
              <a:rPr lang="en-US" altLang="en-US" baseline="-25000" dirty="0"/>
              <a:t>2</a:t>
            </a:r>
            <a:r>
              <a:rPr lang="en-US" altLang="en-US" dirty="0"/>
              <a:t>, to estimate the population mean difference, µ</a:t>
            </a:r>
            <a:r>
              <a:rPr lang="en-US" altLang="en-US" baseline="-25000" dirty="0"/>
              <a:t>1</a:t>
            </a:r>
            <a:r>
              <a:rPr lang="en-US" altLang="en-US" dirty="0"/>
              <a:t> − µ</a:t>
            </a:r>
            <a:r>
              <a:rPr lang="en-US" altLang="en-US" baseline="-25000" dirty="0"/>
              <a:t>2</a:t>
            </a:r>
            <a:r>
              <a:rPr lang="en-US" altLang="en-US" dirty="0"/>
              <a:t>. </a:t>
            </a:r>
            <a:endParaRPr lang="en-US" altLang="en-US" dirty="0" smtClean="0"/>
          </a:p>
          <a:p>
            <a:pPr lvl="1">
              <a:defRPr/>
            </a:pPr>
            <a:r>
              <a:rPr lang="en-US" altLang="en-US" dirty="0" smtClean="0"/>
              <a:t>The </a:t>
            </a:r>
            <a:r>
              <a:rPr lang="en-US" altLang="en-US" dirty="0"/>
              <a:t>first step is to solve the </a:t>
            </a:r>
            <a:r>
              <a:rPr lang="en-US" altLang="en-US" i="1" dirty="0"/>
              <a:t>t</a:t>
            </a:r>
            <a:r>
              <a:rPr lang="en-US" altLang="en-US" dirty="0"/>
              <a:t> equation for the unknown parameter. For the independent-measures t statistic, we obtain</a:t>
            </a:r>
          </a:p>
          <a:p>
            <a:pPr marL="457200" lvl="1" indent="0">
              <a:buFontTx/>
              <a:buNone/>
              <a:defRPr/>
            </a:pPr>
            <a:r>
              <a:rPr lang="en-US" altLang="en-US" dirty="0"/>
              <a:t> </a:t>
            </a:r>
            <a:r>
              <a:rPr lang="en-US" altLang="en-US" dirty="0" smtClean="0"/>
              <a:t>	</a:t>
            </a:r>
            <a:r>
              <a:rPr lang="en-US" altLang="en-US" dirty="0" smtClean="0">
                <a:latin typeface="Symbol" panose="05050102010706020507" pitchFamily="18" charset="2"/>
              </a:rPr>
              <a:t>m</a:t>
            </a:r>
            <a:r>
              <a:rPr lang="en-US" altLang="en-US" baseline="-25000" dirty="0" smtClean="0"/>
              <a:t>1</a:t>
            </a:r>
            <a:r>
              <a:rPr lang="en-US" altLang="en-US" dirty="0" smtClean="0"/>
              <a:t> - </a:t>
            </a:r>
            <a:r>
              <a:rPr lang="en-US" altLang="en-US" dirty="0">
                <a:latin typeface="Symbol" panose="05050102010706020507" pitchFamily="18" charset="2"/>
              </a:rPr>
              <a:t>m</a:t>
            </a:r>
            <a:r>
              <a:rPr lang="en-US" altLang="en-US" baseline="-25000" dirty="0"/>
              <a:t>2</a:t>
            </a:r>
            <a:r>
              <a:rPr lang="en-US" altLang="en-US" dirty="0"/>
              <a:t> </a:t>
            </a:r>
            <a:r>
              <a:rPr lang="en-US" altLang="en-US" dirty="0" smtClean="0"/>
              <a:t>= </a:t>
            </a:r>
            <a:r>
              <a:rPr lang="en-US" altLang="en-US" i="1" dirty="0"/>
              <a:t>M</a:t>
            </a:r>
            <a:r>
              <a:rPr lang="en-US" altLang="en-US" baseline="-25000" dirty="0"/>
              <a:t>1</a:t>
            </a:r>
            <a:r>
              <a:rPr lang="en-US" altLang="en-US" dirty="0"/>
              <a:t> </a:t>
            </a:r>
            <a:r>
              <a:rPr lang="en-US" altLang="en-US" dirty="0" smtClean="0"/>
              <a:t>- </a:t>
            </a:r>
            <a:r>
              <a:rPr lang="en-US" altLang="en-US" i="1" dirty="0"/>
              <a:t>M</a:t>
            </a:r>
            <a:r>
              <a:rPr lang="en-US" altLang="en-US" baseline="-25000" dirty="0"/>
              <a:t>2</a:t>
            </a:r>
            <a:r>
              <a:rPr lang="en-US" altLang="en-US" dirty="0"/>
              <a:t> </a:t>
            </a:r>
            <a:r>
              <a:rPr lang="en-US" altLang="en-US" u="sng" dirty="0" smtClean="0"/>
              <a:t>+</a:t>
            </a:r>
            <a:r>
              <a:rPr lang="en-US" altLang="en-US" dirty="0" smtClean="0"/>
              <a:t> </a:t>
            </a:r>
            <a:r>
              <a:rPr lang="en-US" altLang="en-US" i="1" dirty="0" smtClean="0"/>
              <a:t>ts </a:t>
            </a:r>
            <a:r>
              <a:rPr lang="en-US" altLang="en-US" baseline="-25000" dirty="0" smtClean="0"/>
              <a:t>(</a:t>
            </a:r>
            <a:r>
              <a:rPr lang="en-US" altLang="en-US" i="1" baseline="-25000" dirty="0" smtClean="0"/>
              <a:t>M</a:t>
            </a:r>
            <a:r>
              <a:rPr lang="en-US" altLang="en-US" baseline="-50000" dirty="0" smtClean="0"/>
              <a:t>1</a:t>
            </a:r>
            <a:r>
              <a:rPr lang="en-US" altLang="en-US" baseline="-25000" dirty="0" smtClean="0"/>
              <a:t>-</a:t>
            </a:r>
            <a:r>
              <a:rPr lang="en-US" altLang="en-US" i="1" baseline="-25000" dirty="0" smtClean="0"/>
              <a:t>M</a:t>
            </a:r>
            <a:r>
              <a:rPr lang="en-US" altLang="en-US" baseline="-50000" dirty="0" smtClean="0"/>
              <a:t>2</a:t>
            </a:r>
            <a:r>
              <a:rPr lang="en-US" altLang="en-US" baseline="-25000" dirty="0" smtClean="0"/>
              <a:t>) </a:t>
            </a:r>
          </a:p>
          <a:p>
            <a:pPr lvl="1">
              <a:defRPr/>
            </a:pPr>
            <a:r>
              <a:rPr lang="en-US" altLang="en-US" dirty="0" smtClean="0"/>
              <a:t>The values for </a:t>
            </a:r>
            <a:r>
              <a:rPr lang="en-US" altLang="en-US" i="1" dirty="0"/>
              <a:t>M</a:t>
            </a:r>
            <a:r>
              <a:rPr lang="en-US" altLang="en-US" baseline="-25000" dirty="0"/>
              <a:t>1</a:t>
            </a:r>
            <a:r>
              <a:rPr lang="en-US" altLang="en-US" dirty="0" smtClean="0"/>
              <a:t> – </a:t>
            </a:r>
            <a:r>
              <a:rPr lang="en-US" altLang="en-US" i="1" dirty="0"/>
              <a:t>M</a:t>
            </a:r>
            <a:r>
              <a:rPr lang="en-US" altLang="en-US" baseline="-25000" dirty="0"/>
              <a:t>2</a:t>
            </a:r>
            <a:r>
              <a:rPr lang="en-US" altLang="en-US" dirty="0" smtClean="0"/>
              <a:t> and for </a:t>
            </a:r>
            <a:r>
              <a:rPr lang="en-US" altLang="en-US" i="1" dirty="0" smtClean="0"/>
              <a:t>s</a:t>
            </a:r>
            <a:r>
              <a:rPr lang="en-US" altLang="en-US" baseline="-25000" dirty="0" smtClean="0"/>
              <a:t>(</a:t>
            </a:r>
            <a:r>
              <a:rPr lang="en-US" altLang="en-US" i="1" baseline="-25000" dirty="0" smtClean="0"/>
              <a:t>M</a:t>
            </a:r>
            <a:r>
              <a:rPr lang="en-US" altLang="en-US" baseline="-50000" dirty="0" smtClean="0"/>
              <a:t>1</a:t>
            </a:r>
            <a:r>
              <a:rPr lang="en-US" altLang="en-US" baseline="-25000" dirty="0" smtClean="0"/>
              <a:t>-</a:t>
            </a:r>
            <a:r>
              <a:rPr lang="en-US" altLang="en-US" i="1" baseline="-25000" dirty="0" smtClean="0"/>
              <a:t>M</a:t>
            </a:r>
            <a:r>
              <a:rPr lang="en-US" altLang="en-US" baseline="-50000" dirty="0" smtClean="0"/>
              <a:t>2</a:t>
            </a:r>
            <a:r>
              <a:rPr lang="en-US" altLang="en-US" baseline="-25000" dirty="0"/>
              <a:t>) </a:t>
            </a:r>
            <a:r>
              <a:rPr lang="en-US" altLang="en-US" dirty="0"/>
              <a:t>are obtained from the sample data. </a:t>
            </a:r>
            <a:endParaRPr lang="en-US" altLang="en-US" dirty="0" smtClean="0"/>
          </a:p>
        </p:txBody>
      </p:sp>
      <p:sp>
        <p:nvSpPr>
          <p:cNvPr id="29698" name="Rectangle 2"/>
          <p:cNvSpPr>
            <a:spLocks noGrp="1" noChangeArrowheads="1"/>
          </p:cNvSpPr>
          <p:nvPr>
            <p:ph type="title"/>
          </p:nvPr>
        </p:nvSpPr>
        <p:spPr/>
        <p:txBody>
          <a:bodyPr/>
          <a:lstStyle/>
          <a:p>
            <a:r>
              <a:rPr lang="en-US" altLang="en-US" dirty="0" smtClean="0"/>
              <a:t>Confidence Intervals</a:t>
            </a:r>
          </a:p>
        </p:txBody>
      </p:sp>
      <p:sp>
        <p:nvSpPr>
          <p:cNvPr id="2" name="Footer Placeholder 1"/>
          <p:cNvSpPr>
            <a:spLocks noGrp="1"/>
          </p:cNvSpPr>
          <p:nvPr>
            <p:ph type="ftr" sz="quarter" idx="10"/>
          </p:nvPr>
        </p:nvSpPr>
        <p:spPr/>
        <p:txBody>
          <a:bodyPr/>
          <a:lstStyle/>
          <a:p>
            <a:r>
              <a:rPr lang="en-US" dirty="0" smtClean="0"/>
              <a:t>Copyright © 2017 Cengage Learning. All Rights Reserved.</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Rectangle 3"/>
          <p:cNvSpPr>
            <a:spLocks noGrp="1" noChangeArrowheads="1"/>
          </p:cNvSpPr>
          <p:nvPr>
            <p:ph idx="1"/>
          </p:nvPr>
        </p:nvSpPr>
        <p:spPr/>
        <p:txBody>
          <a:bodyPr/>
          <a:lstStyle/>
          <a:p>
            <a:pPr lvl="1"/>
            <a:r>
              <a:rPr lang="en-US" altLang="en-US" dirty="0" smtClean="0"/>
              <a:t>Although the value for the </a:t>
            </a:r>
            <a:r>
              <a:rPr lang="en-US" altLang="en-US" i="1" dirty="0" smtClean="0"/>
              <a:t>t</a:t>
            </a:r>
            <a:r>
              <a:rPr lang="en-US" altLang="en-US" dirty="0" smtClean="0"/>
              <a:t> statistic is unknown, we can use the degrees of freedom for the </a:t>
            </a:r>
            <a:r>
              <a:rPr lang="en-US" altLang="en-US" i="1" dirty="0" smtClean="0"/>
              <a:t>t</a:t>
            </a:r>
            <a:r>
              <a:rPr lang="en-US" altLang="en-US" dirty="0" smtClean="0"/>
              <a:t> statistic and the </a:t>
            </a:r>
            <a:r>
              <a:rPr lang="en-US" altLang="en-US" i="1" dirty="0" smtClean="0"/>
              <a:t>t</a:t>
            </a:r>
            <a:r>
              <a:rPr lang="en-US" altLang="en-US" dirty="0" smtClean="0"/>
              <a:t> distribution table to estimate the </a:t>
            </a:r>
            <a:r>
              <a:rPr lang="en-US" altLang="en-US" i="1" dirty="0" smtClean="0"/>
              <a:t>t</a:t>
            </a:r>
            <a:r>
              <a:rPr lang="en-US" altLang="en-US" dirty="0" smtClean="0"/>
              <a:t> value. </a:t>
            </a:r>
          </a:p>
          <a:p>
            <a:pPr lvl="1"/>
            <a:r>
              <a:rPr lang="en-US" altLang="en-US" dirty="0" smtClean="0"/>
              <a:t>Using the estimated </a:t>
            </a:r>
            <a:r>
              <a:rPr lang="en-US" altLang="en-US" i="1" dirty="0" smtClean="0"/>
              <a:t>t</a:t>
            </a:r>
            <a:r>
              <a:rPr lang="en-US" altLang="en-US" dirty="0" smtClean="0"/>
              <a:t> and the known values from the sample, we can compute the value of µ</a:t>
            </a:r>
            <a:r>
              <a:rPr lang="en-US" altLang="en-US" baseline="-25000" dirty="0" smtClean="0"/>
              <a:t>1</a:t>
            </a:r>
            <a:r>
              <a:rPr lang="en-US" altLang="en-US" dirty="0" smtClean="0"/>
              <a:t> − µ</a:t>
            </a:r>
            <a:r>
              <a:rPr lang="en-US" altLang="en-US" baseline="-25000" dirty="0" smtClean="0"/>
              <a:t>2</a:t>
            </a:r>
            <a:r>
              <a:rPr lang="en-US" altLang="en-US" dirty="0" smtClean="0"/>
              <a:t>. </a:t>
            </a:r>
          </a:p>
        </p:txBody>
      </p:sp>
      <p:sp>
        <p:nvSpPr>
          <p:cNvPr id="30722" name="Rectangle 2"/>
          <p:cNvSpPr>
            <a:spLocks noGrp="1" noChangeArrowheads="1"/>
          </p:cNvSpPr>
          <p:nvPr>
            <p:ph type="title"/>
          </p:nvPr>
        </p:nvSpPr>
        <p:spPr/>
        <p:txBody>
          <a:bodyPr/>
          <a:lstStyle/>
          <a:p>
            <a:r>
              <a:rPr lang="en-US" altLang="en-US" dirty="0" smtClean="0"/>
              <a:t>Confidence Intervals (cont’d.)</a:t>
            </a:r>
          </a:p>
        </p:txBody>
      </p:sp>
      <p:sp>
        <p:nvSpPr>
          <p:cNvPr id="2" name="Footer Placeholder 1"/>
          <p:cNvSpPr>
            <a:spLocks noGrp="1"/>
          </p:cNvSpPr>
          <p:nvPr>
            <p:ph type="ftr" sz="quarter" idx="10"/>
          </p:nvPr>
        </p:nvSpPr>
        <p:spPr/>
        <p:txBody>
          <a:bodyPr/>
          <a:lstStyle/>
          <a:p>
            <a:r>
              <a:rPr lang="en-US" dirty="0" smtClean="0"/>
              <a:t>Copyright © 2017 Cengage Learning. All Rights Reserved.</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Rectangle 3"/>
          <p:cNvSpPr>
            <a:spLocks noGrp="1" noChangeArrowheads="1"/>
          </p:cNvSpPr>
          <p:nvPr>
            <p:ph idx="1"/>
          </p:nvPr>
        </p:nvSpPr>
        <p:spPr/>
        <p:txBody>
          <a:bodyPr/>
          <a:lstStyle/>
          <a:p>
            <a:r>
              <a:rPr lang="en-US" altLang="en-US" dirty="0" smtClean="0"/>
              <a:t>In addition to describing the size of a treatment effect, estimation can be used to get an indication of the significance of the effect. </a:t>
            </a:r>
          </a:p>
        </p:txBody>
      </p:sp>
      <p:sp>
        <p:nvSpPr>
          <p:cNvPr id="31746" name="Rectangle 2"/>
          <p:cNvSpPr>
            <a:spLocks noGrp="1" noChangeArrowheads="1"/>
          </p:cNvSpPr>
          <p:nvPr>
            <p:ph type="title"/>
          </p:nvPr>
        </p:nvSpPr>
        <p:spPr/>
        <p:txBody>
          <a:bodyPr/>
          <a:lstStyle/>
          <a:p>
            <a:r>
              <a:rPr lang="en-US" altLang="en-US" dirty="0" smtClean="0"/>
              <a:t>Confidence Intervals and Hypothesis Tests </a:t>
            </a:r>
          </a:p>
        </p:txBody>
      </p:sp>
      <p:sp>
        <p:nvSpPr>
          <p:cNvPr id="2" name="Footer Placeholder 1"/>
          <p:cNvSpPr>
            <a:spLocks noGrp="1"/>
          </p:cNvSpPr>
          <p:nvPr>
            <p:ph type="ftr" sz="quarter" idx="10"/>
          </p:nvPr>
        </p:nvSpPr>
        <p:spPr/>
        <p:txBody>
          <a:bodyPr/>
          <a:lstStyle/>
          <a:p>
            <a:r>
              <a:rPr lang="en-US" dirty="0" smtClean="0"/>
              <a:t>Copyright © 2017 Cengage Learning. All Rights Reserved.</a:t>
            </a:r>
          </a:p>
        </p:txBody>
      </p:sp>
      <p:pic>
        <p:nvPicPr>
          <p:cNvPr id="31748" name="Picture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62000" y="2819400"/>
            <a:ext cx="7620000" cy="347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Rectangle 3"/>
          <p:cNvSpPr>
            <a:spLocks noGrp="1" noChangeArrowheads="1"/>
          </p:cNvSpPr>
          <p:nvPr>
            <p:ph idx="1"/>
          </p:nvPr>
        </p:nvSpPr>
        <p:spPr/>
        <p:txBody>
          <a:bodyPr/>
          <a:lstStyle/>
          <a:p>
            <a:r>
              <a:rPr lang="en-US" altLang="en-US" dirty="0" smtClean="0"/>
              <a:t>Two factors that play important roles in the outcomes of hypothesis tests are the variability of the scores and the size of the samples. </a:t>
            </a:r>
          </a:p>
          <a:p>
            <a:pPr lvl="1"/>
            <a:r>
              <a:rPr lang="en-US" altLang="en-US" dirty="0" smtClean="0"/>
              <a:t>Both factors influence the magnitude of the estimated standard error in the denominator of the </a:t>
            </a:r>
            <a:r>
              <a:rPr lang="en-US" altLang="en-US" i="1" dirty="0" smtClean="0"/>
              <a:t>t</a:t>
            </a:r>
            <a:r>
              <a:rPr lang="en-US" altLang="en-US" dirty="0" smtClean="0"/>
              <a:t> statistic. </a:t>
            </a:r>
          </a:p>
        </p:txBody>
      </p:sp>
      <p:sp>
        <p:nvSpPr>
          <p:cNvPr id="32770" name="Rectangle 2"/>
          <p:cNvSpPr>
            <a:spLocks noGrp="1" noChangeArrowheads="1"/>
          </p:cNvSpPr>
          <p:nvPr>
            <p:ph type="title"/>
          </p:nvPr>
        </p:nvSpPr>
        <p:spPr/>
        <p:txBody>
          <a:bodyPr>
            <a:normAutofit/>
          </a:bodyPr>
          <a:lstStyle/>
          <a:p>
            <a:r>
              <a:rPr lang="en-US" altLang="en-US" dirty="0" smtClean="0"/>
              <a:t>The Role of Sample Variance and Sample Size in the Independent-Measures </a:t>
            </a:r>
            <a:r>
              <a:rPr lang="en-US" altLang="en-US" i="1" dirty="0" smtClean="0"/>
              <a:t>t</a:t>
            </a:r>
            <a:r>
              <a:rPr lang="en-US" altLang="en-US" dirty="0" smtClean="0"/>
              <a:t> Test</a:t>
            </a:r>
          </a:p>
        </p:txBody>
      </p:sp>
      <p:sp>
        <p:nvSpPr>
          <p:cNvPr id="2" name="Footer Placeholder 1"/>
          <p:cNvSpPr>
            <a:spLocks noGrp="1"/>
          </p:cNvSpPr>
          <p:nvPr>
            <p:ph type="ftr" sz="quarter" idx="10"/>
          </p:nvPr>
        </p:nvSpPr>
        <p:spPr/>
        <p:txBody>
          <a:bodyPr/>
          <a:lstStyle/>
          <a:p>
            <a:r>
              <a:rPr lang="en-US" dirty="0" smtClean="0"/>
              <a:t>Copyright © 2017 Cengage Learning. All Rights Reserved.</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Rectangle 3"/>
          <p:cNvSpPr>
            <a:spLocks noGrp="1" noChangeArrowheads="1"/>
          </p:cNvSpPr>
          <p:nvPr>
            <p:ph idx="1"/>
          </p:nvPr>
        </p:nvSpPr>
        <p:spPr>
          <a:xfrm>
            <a:off x="457200" y="1265237"/>
            <a:ext cx="8229600" cy="5364163"/>
          </a:xfrm>
        </p:spPr>
        <p:txBody>
          <a:bodyPr>
            <a:normAutofit/>
          </a:bodyPr>
          <a:lstStyle/>
          <a:p>
            <a:pPr lvl="1"/>
            <a:r>
              <a:rPr lang="en-US" altLang="en-US" dirty="0" smtClean="0"/>
              <a:t>The standard error is directly related to sample variance so that larger variance leads to larger error. </a:t>
            </a:r>
          </a:p>
          <a:p>
            <a:pPr lvl="2"/>
            <a:r>
              <a:rPr lang="en-US" altLang="en-US" dirty="0" smtClean="0"/>
              <a:t>As a result, larger variance produces a smaller value for the </a:t>
            </a:r>
            <a:r>
              <a:rPr lang="en-US" altLang="en-US" i="1" dirty="0" smtClean="0"/>
              <a:t>t</a:t>
            </a:r>
            <a:r>
              <a:rPr lang="en-US" altLang="en-US" dirty="0" smtClean="0"/>
              <a:t> statistic (closer to zero) and reduces the likelihood of finding a significant result. </a:t>
            </a:r>
          </a:p>
          <a:p>
            <a:pPr lvl="1"/>
            <a:r>
              <a:rPr lang="en-US" altLang="en-US" dirty="0" smtClean="0"/>
              <a:t>By contrast, the standard error is inversely related to sample size (larger size leads to smaller error). </a:t>
            </a:r>
          </a:p>
          <a:p>
            <a:pPr lvl="2"/>
            <a:r>
              <a:rPr lang="en-US" altLang="en-US" dirty="0" smtClean="0"/>
              <a:t>Thus, a larger sample produces a larger value for the </a:t>
            </a:r>
            <a:r>
              <a:rPr lang="en-US" altLang="en-US" i="1" dirty="0" smtClean="0"/>
              <a:t>t</a:t>
            </a:r>
            <a:r>
              <a:rPr lang="en-US" altLang="en-US" dirty="0" smtClean="0"/>
              <a:t> statistic (farther from zero) and increases the likelihood of rejecting </a:t>
            </a:r>
            <a:r>
              <a:rPr lang="en-US" altLang="en-US" i="1" dirty="0" smtClean="0"/>
              <a:t>H</a:t>
            </a:r>
            <a:r>
              <a:rPr lang="en-US" altLang="en-US" baseline="-25000" dirty="0" smtClean="0"/>
              <a:t>0</a:t>
            </a:r>
            <a:r>
              <a:rPr lang="en-US" altLang="en-US" dirty="0" smtClean="0"/>
              <a:t>. </a:t>
            </a:r>
          </a:p>
        </p:txBody>
      </p:sp>
      <p:sp>
        <p:nvSpPr>
          <p:cNvPr id="33794" name="Rectangle 2"/>
          <p:cNvSpPr>
            <a:spLocks noGrp="1" noChangeArrowheads="1"/>
          </p:cNvSpPr>
          <p:nvPr>
            <p:ph type="title"/>
          </p:nvPr>
        </p:nvSpPr>
        <p:spPr/>
        <p:txBody>
          <a:bodyPr>
            <a:normAutofit/>
          </a:bodyPr>
          <a:lstStyle/>
          <a:p>
            <a:r>
              <a:rPr lang="en-US" altLang="en-US" dirty="0" smtClean="0"/>
              <a:t>The Role of Sample Variance and Sample  Size in the Independent-Measures </a:t>
            </a:r>
            <a:r>
              <a:rPr lang="en-US" altLang="en-US" i="1" dirty="0" smtClean="0"/>
              <a:t>t</a:t>
            </a:r>
            <a:r>
              <a:rPr lang="en-US" altLang="en-US" dirty="0" smtClean="0"/>
              <a:t> Test (cont’d.)</a:t>
            </a:r>
          </a:p>
        </p:txBody>
      </p:sp>
      <p:sp>
        <p:nvSpPr>
          <p:cNvPr id="2" name="Footer Placeholder 1"/>
          <p:cNvSpPr>
            <a:spLocks noGrp="1"/>
          </p:cNvSpPr>
          <p:nvPr>
            <p:ph type="ftr" sz="quarter" idx="10"/>
          </p:nvPr>
        </p:nvSpPr>
        <p:spPr/>
        <p:txBody>
          <a:bodyPr/>
          <a:lstStyle/>
          <a:p>
            <a:r>
              <a:rPr lang="en-US" dirty="0" smtClean="0"/>
              <a:t>Copyright © 2017 Cengage Learning. All Rights Reserved.</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818" name="Picture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336464" y="1447799"/>
            <a:ext cx="5489974" cy="2560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4819" name="Picture 2"/>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914400" y="4160837"/>
            <a:ext cx="6334102" cy="21031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itle 2"/>
          <p:cNvSpPr>
            <a:spLocks noGrp="1"/>
          </p:cNvSpPr>
          <p:nvPr>
            <p:ph type="title"/>
          </p:nvPr>
        </p:nvSpPr>
        <p:spPr/>
        <p:txBody>
          <a:bodyPr/>
          <a:lstStyle/>
          <a:p>
            <a:r>
              <a:rPr lang="en-US" altLang="en-US" dirty="0"/>
              <a:t>Two </a:t>
            </a:r>
            <a:r>
              <a:rPr lang="en-US" altLang="en-US" dirty="0" smtClean="0"/>
              <a:t>Sample Distributions Representing Two Different Treatments</a:t>
            </a:r>
            <a:endParaRPr lang="en-US" dirty="0"/>
          </a:p>
        </p:txBody>
      </p:sp>
      <p:sp>
        <p:nvSpPr>
          <p:cNvPr id="2" name="Footer Placeholder 1"/>
          <p:cNvSpPr>
            <a:spLocks noGrp="1"/>
          </p:cNvSpPr>
          <p:nvPr>
            <p:ph type="ftr" sz="quarter" idx="13"/>
          </p:nvPr>
        </p:nvSpPr>
        <p:spPr/>
        <p:txBody>
          <a:bodyPr/>
          <a:lstStyle/>
          <a:p>
            <a:r>
              <a:rPr lang="en-US" dirty="0" smtClean="0"/>
              <a:t>Copyright © 2017 Cengage Learning. All Rights Reserved.</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ChangeArrowheads="1"/>
          </p:cNvSpPr>
          <p:nvPr>
            <p:ph idx="1"/>
          </p:nvPr>
        </p:nvSpPr>
        <p:spPr/>
        <p:txBody>
          <a:bodyPr>
            <a:normAutofit/>
          </a:bodyPr>
          <a:lstStyle/>
          <a:p>
            <a:r>
              <a:rPr lang="en-US" altLang="en-US" dirty="0" smtClean="0"/>
              <a:t>The research designs that are used to obtain the two sets of data can be classified in two general categories: </a:t>
            </a:r>
          </a:p>
          <a:p>
            <a:pPr marL="914400" lvl="1" indent="-514350">
              <a:buFontTx/>
              <a:buAutoNum type="arabicPeriod"/>
            </a:pPr>
            <a:r>
              <a:rPr lang="en-US" altLang="en-US" dirty="0" smtClean="0"/>
              <a:t>The two sets of data could come from two completely separate groups of participants.</a:t>
            </a:r>
          </a:p>
          <a:p>
            <a:pPr marL="914400" lvl="1" indent="-514350">
              <a:buFontTx/>
              <a:buAutoNum type="arabicPeriod"/>
            </a:pPr>
            <a:r>
              <a:rPr lang="en-US" altLang="en-US" dirty="0" smtClean="0"/>
              <a:t>The two sets of data could come from the same group of participants. </a:t>
            </a:r>
          </a:p>
          <a:p>
            <a:r>
              <a:rPr lang="en-US" altLang="en-US" dirty="0" smtClean="0"/>
              <a:t>The first research strategy, using completely separate groups, is called an </a:t>
            </a:r>
            <a:r>
              <a:rPr lang="en-US" altLang="en-US" b="1" dirty="0" smtClean="0"/>
              <a:t>independent- measures</a:t>
            </a:r>
            <a:r>
              <a:rPr lang="en-US" altLang="en-US" dirty="0" smtClean="0"/>
              <a:t> or a </a:t>
            </a:r>
            <a:r>
              <a:rPr lang="en-US" altLang="en-US" b="1" dirty="0" smtClean="0"/>
              <a:t>between-subjects</a:t>
            </a:r>
            <a:r>
              <a:rPr lang="en-US" altLang="en-US" dirty="0" smtClean="0"/>
              <a:t> design.</a:t>
            </a:r>
          </a:p>
        </p:txBody>
      </p:sp>
      <p:sp>
        <p:nvSpPr>
          <p:cNvPr id="3074" name="Rectangle 2"/>
          <p:cNvSpPr>
            <a:spLocks noGrp="1" noChangeArrowheads="1"/>
          </p:cNvSpPr>
          <p:nvPr>
            <p:ph type="title"/>
          </p:nvPr>
        </p:nvSpPr>
        <p:spPr/>
        <p:txBody>
          <a:bodyPr/>
          <a:lstStyle/>
          <a:p>
            <a:r>
              <a:rPr lang="en-US" altLang="en-US" dirty="0" smtClean="0"/>
              <a:t>Independent-Measures Designs</a:t>
            </a:r>
          </a:p>
        </p:txBody>
      </p:sp>
      <p:sp>
        <p:nvSpPr>
          <p:cNvPr id="2" name="Footer Placeholder 1"/>
          <p:cNvSpPr>
            <a:spLocks noGrp="1"/>
          </p:cNvSpPr>
          <p:nvPr>
            <p:ph type="ftr" sz="quarter" idx="10"/>
          </p:nvPr>
        </p:nvSpPr>
        <p:spPr/>
        <p:txBody>
          <a:bodyPr/>
          <a:lstStyle/>
          <a:p>
            <a:r>
              <a:rPr lang="en-US" dirty="0" smtClean="0"/>
              <a:t>Copyright © 2017 Cengage Learning. All Rights Reserved.</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098" name="Picture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673785" y="1363821"/>
            <a:ext cx="5796430" cy="4846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itle 2"/>
          <p:cNvSpPr>
            <a:spLocks noGrp="1"/>
          </p:cNvSpPr>
          <p:nvPr>
            <p:ph type="title"/>
          </p:nvPr>
        </p:nvSpPr>
        <p:spPr/>
        <p:txBody>
          <a:bodyPr/>
          <a:lstStyle/>
          <a:p>
            <a:r>
              <a:rPr lang="en-US" dirty="0" smtClean="0"/>
              <a:t>An Independent-Measures Research Study</a:t>
            </a:r>
            <a:endParaRPr lang="en-US" dirty="0"/>
          </a:p>
        </p:txBody>
      </p:sp>
      <p:sp>
        <p:nvSpPr>
          <p:cNvPr id="2" name="Footer Placeholder 1"/>
          <p:cNvSpPr>
            <a:spLocks noGrp="1"/>
          </p:cNvSpPr>
          <p:nvPr>
            <p:ph type="ftr" sz="quarter" idx="10"/>
          </p:nvPr>
        </p:nvSpPr>
        <p:spPr/>
        <p:txBody>
          <a:bodyPr/>
          <a:lstStyle/>
          <a:p>
            <a:r>
              <a:rPr lang="en-US" dirty="0" smtClean="0"/>
              <a:t>Copyright © 2017 Cengage Learning. All Rights Reserved.</a:t>
            </a:r>
          </a:p>
        </p:txBody>
      </p:sp>
      <p:cxnSp>
        <p:nvCxnSpPr>
          <p:cNvPr id="5" name="Straight Connector 4"/>
          <p:cNvCxnSpPr/>
          <p:nvPr/>
        </p:nvCxnSpPr>
        <p:spPr>
          <a:xfrm>
            <a:off x="3629" y="6858000"/>
            <a:ext cx="9140371" cy="0"/>
          </a:xfrm>
          <a:prstGeom prst="line">
            <a:avLst/>
          </a:prstGeom>
          <a:ln w="38100" cmpd="sng">
            <a:solidFill>
              <a:srgbClr val="EBC50A"/>
            </a:solidFill>
          </a:ln>
          <a:effectLst>
            <a:outerShdw dist="12700" dir="2700000" sx="1000" sy="1000" algn="tl" rotWithShape="0">
              <a:schemeClr val="tx1"/>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3"/>
          <p:cNvSpPr>
            <a:spLocks noGrp="1" noChangeArrowheads="1"/>
          </p:cNvSpPr>
          <p:nvPr>
            <p:ph idx="1"/>
          </p:nvPr>
        </p:nvSpPr>
        <p:spPr/>
        <p:txBody>
          <a:bodyPr>
            <a:normAutofit/>
          </a:bodyPr>
          <a:lstStyle/>
          <a:p>
            <a:pPr eaLnBrk="1" hangingPunct="1"/>
            <a:r>
              <a:rPr lang="en-US" altLang="en-US" dirty="0" smtClean="0"/>
              <a:t>The goal of an independent-measures research study is to evaluate the mean difference between two populations (or between two treatment conditions). </a:t>
            </a:r>
          </a:p>
          <a:p>
            <a:pPr lvl="1" eaLnBrk="1" hangingPunct="1"/>
            <a:r>
              <a:rPr lang="en-US" altLang="en-US" dirty="0" smtClean="0"/>
              <a:t>Using subscripts to differentiate the two populations, the mean for the first population is µ</a:t>
            </a:r>
            <a:r>
              <a:rPr lang="en-US" altLang="en-US" baseline="-25000" dirty="0" smtClean="0"/>
              <a:t>1</a:t>
            </a:r>
            <a:r>
              <a:rPr lang="en-US" altLang="en-US" dirty="0" smtClean="0"/>
              <a:t>, and the second population mean is µ</a:t>
            </a:r>
            <a:r>
              <a:rPr lang="en-US" altLang="en-US" baseline="-25000" dirty="0" smtClean="0"/>
              <a:t>2</a:t>
            </a:r>
            <a:r>
              <a:rPr lang="en-US" altLang="en-US" dirty="0" smtClean="0"/>
              <a:t>. </a:t>
            </a:r>
          </a:p>
          <a:p>
            <a:pPr lvl="1" eaLnBrk="1" hangingPunct="1"/>
            <a:r>
              <a:rPr lang="en-US" altLang="en-US" dirty="0" smtClean="0"/>
              <a:t>The difference between means is simply µ</a:t>
            </a:r>
            <a:r>
              <a:rPr lang="en-US" altLang="en-US" baseline="-25000" dirty="0" smtClean="0"/>
              <a:t>1</a:t>
            </a:r>
            <a:r>
              <a:rPr lang="en-US" altLang="en-US" dirty="0" smtClean="0"/>
              <a:t> − µ</a:t>
            </a:r>
            <a:r>
              <a:rPr lang="en-US" altLang="en-US" baseline="-25000" dirty="0" smtClean="0"/>
              <a:t>2</a:t>
            </a:r>
            <a:r>
              <a:rPr lang="en-US" altLang="en-US" dirty="0" smtClean="0"/>
              <a:t>. </a:t>
            </a:r>
          </a:p>
          <a:p>
            <a:pPr lvl="1" eaLnBrk="1" hangingPunct="1"/>
            <a:r>
              <a:rPr lang="en-US" altLang="en-US" dirty="0" smtClean="0"/>
              <a:t>As always, the null hypothesis states that there is no change, no effect, or no difference. </a:t>
            </a:r>
          </a:p>
          <a:p>
            <a:pPr lvl="1" eaLnBrk="1" hangingPunct="1"/>
            <a:endParaRPr lang="en-US" altLang="en-US" dirty="0" smtClean="0"/>
          </a:p>
        </p:txBody>
      </p:sp>
      <p:sp>
        <p:nvSpPr>
          <p:cNvPr id="5122" name="Rectangle 2"/>
          <p:cNvSpPr>
            <a:spLocks noGrp="1" noChangeArrowheads="1"/>
          </p:cNvSpPr>
          <p:nvPr>
            <p:ph type="title"/>
          </p:nvPr>
        </p:nvSpPr>
        <p:spPr/>
        <p:txBody>
          <a:bodyPr>
            <a:normAutofit/>
          </a:bodyPr>
          <a:lstStyle/>
          <a:p>
            <a:pPr eaLnBrk="1" hangingPunct="1"/>
            <a:r>
              <a:rPr lang="en-US" altLang="en-US" dirty="0" smtClean="0"/>
              <a:t>The Null Hypothesis and the Independent-Measures </a:t>
            </a:r>
            <a:r>
              <a:rPr lang="en-US" altLang="en-US" i="1" dirty="0" smtClean="0"/>
              <a:t>t</a:t>
            </a:r>
            <a:r>
              <a:rPr lang="en-US" altLang="en-US" dirty="0" smtClean="0"/>
              <a:t> Statistic</a:t>
            </a:r>
          </a:p>
        </p:txBody>
      </p:sp>
      <p:sp>
        <p:nvSpPr>
          <p:cNvPr id="2" name="Footer Placeholder 1"/>
          <p:cNvSpPr>
            <a:spLocks noGrp="1"/>
          </p:cNvSpPr>
          <p:nvPr>
            <p:ph type="ftr" sz="quarter" idx="10"/>
          </p:nvPr>
        </p:nvSpPr>
        <p:spPr/>
        <p:txBody>
          <a:bodyPr/>
          <a:lstStyle/>
          <a:p>
            <a:r>
              <a:rPr lang="en-US" dirty="0" smtClean="0"/>
              <a:t>Copyright © 2017 Cengage Learning. All Rights Reserved.</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3"/>
          <p:cNvSpPr>
            <a:spLocks noGrp="1" noChangeArrowheads="1"/>
          </p:cNvSpPr>
          <p:nvPr>
            <p:ph idx="1"/>
          </p:nvPr>
        </p:nvSpPr>
        <p:spPr/>
        <p:txBody>
          <a:bodyPr>
            <a:normAutofit/>
          </a:bodyPr>
          <a:lstStyle/>
          <a:p>
            <a:pPr eaLnBrk="1" hangingPunct="1">
              <a:defRPr/>
            </a:pPr>
            <a:r>
              <a:rPr lang="en-US" altLang="en-US" dirty="0"/>
              <a:t>The </a:t>
            </a:r>
            <a:r>
              <a:rPr lang="en-US" altLang="en-US" dirty="0" smtClean="0"/>
              <a:t>null </a:t>
            </a:r>
            <a:r>
              <a:rPr lang="en-US" altLang="en-US" dirty="0"/>
              <a:t>hypothesis for the independent-measures </a:t>
            </a:r>
            <a:r>
              <a:rPr lang="en-US" altLang="en-US" dirty="0" smtClean="0"/>
              <a:t>test: </a:t>
            </a:r>
          </a:p>
          <a:p>
            <a:pPr marL="800100" lvl="2" indent="0" eaLnBrk="1" hangingPunct="1">
              <a:buFontTx/>
              <a:buNone/>
              <a:defRPr/>
            </a:pPr>
            <a:r>
              <a:rPr lang="en-US" altLang="en-US" sz="2800" i="1" dirty="0" smtClean="0"/>
              <a:t>H</a:t>
            </a:r>
            <a:r>
              <a:rPr lang="en-US" altLang="en-US" sz="2800" baseline="-25000" dirty="0" smtClean="0"/>
              <a:t>0</a:t>
            </a:r>
            <a:r>
              <a:rPr lang="en-US" altLang="en-US" sz="2800" dirty="0"/>
              <a:t>: µ</a:t>
            </a:r>
            <a:r>
              <a:rPr lang="en-US" altLang="en-US" sz="2800" baseline="-25000" dirty="0"/>
              <a:t>1</a:t>
            </a:r>
            <a:r>
              <a:rPr lang="en-US" altLang="en-US" sz="2800" dirty="0"/>
              <a:t> − µ</a:t>
            </a:r>
            <a:r>
              <a:rPr lang="en-US" altLang="en-US" sz="2800" baseline="-25000" dirty="0"/>
              <a:t>2</a:t>
            </a:r>
            <a:r>
              <a:rPr lang="en-US" altLang="en-US" sz="2800" dirty="0"/>
              <a:t> = 0  </a:t>
            </a:r>
            <a:endParaRPr lang="en-US" altLang="en-US" sz="2800" dirty="0" smtClean="0"/>
          </a:p>
          <a:p>
            <a:pPr marL="800100" lvl="2" indent="0" eaLnBrk="1" hangingPunct="1">
              <a:buFontTx/>
              <a:buNone/>
              <a:defRPr/>
            </a:pPr>
            <a:r>
              <a:rPr lang="en-US" altLang="en-US" dirty="0" smtClean="0"/>
              <a:t>(</a:t>
            </a:r>
            <a:r>
              <a:rPr lang="en-US" altLang="en-US" dirty="0"/>
              <a:t>No difference between the population means) </a:t>
            </a:r>
            <a:endParaRPr lang="en-US" altLang="en-US" dirty="0" smtClean="0"/>
          </a:p>
          <a:p>
            <a:pPr marL="457200" indent="-457200" eaLnBrk="1" hangingPunct="1">
              <a:defRPr/>
            </a:pPr>
            <a:r>
              <a:rPr lang="en-US" altLang="en-US" dirty="0"/>
              <a:t>The alternative hypothesis states that there is a mean difference between the two </a:t>
            </a:r>
            <a:r>
              <a:rPr lang="en-US" altLang="en-US" dirty="0" smtClean="0"/>
              <a:t>populations:</a:t>
            </a:r>
          </a:p>
          <a:p>
            <a:pPr marL="914400" lvl="2" indent="0" eaLnBrk="1" hangingPunct="1">
              <a:buFontTx/>
              <a:buNone/>
              <a:defRPr/>
            </a:pPr>
            <a:r>
              <a:rPr lang="en-US" altLang="en-US" sz="2800" i="1" dirty="0" smtClean="0"/>
              <a:t>H</a:t>
            </a:r>
            <a:r>
              <a:rPr lang="en-US" altLang="en-US" sz="2800" baseline="-25000" dirty="0" smtClean="0"/>
              <a:t>1</a:t>
            </a:r>
            <a:r>
              <a:rPr lang="en-US" altLang="en-US" sz="2800" dirty="0"/>
              <a:t>: µ</a:t>
            </a:r>
            <a:r>
              <a:rPr lang="en-US" altLang="en-US" sz="2800" baseline="-25000" dirty="0"/>
              <a:t>1</a:t>
            </a:r>
            <a:r>
              <a:rPr lang="en-US" altLang="en-US" sz="2800" dirty="0"/>
              <a:t> − µ</a:t>
            </a:r>
            <a:r>
              <a:rPr lang="en-US" altLang="en-US" sz="2800" baseline="-25000" dirty="0"/>
              <a:t>2</a:t>
            </a:r>
            <a:r>
              <a:rPr lang="en-US" altLang="en-US" sz="2800" dirty="0"/>
              <a:t> ≠ 0</a:t>
            </a:r>
            <a:r>
              <a:rPr lang="en-US" altLang="en-US" dirty="0"/>
              <a:t>  </a:t>
            </a:r>
            <a:endParaRPr lang="en-US" altLang="en-US" dirty="0" smtClean="0"/>
          </a:p>
          <a:p>
            <a:pPr marL="914400" lvl="2" indent="0" eaLnBrk="1" hangingPunct="1">
              <a:buFontTx/>
              <a:buNone/>
              <a:defRPr/>
            </a:pPr>
            <a:r>
              <a:rPr lang="en-US" altLang="en-US" dirty="0" smtClean="0"/>
              <a:t>(</a:t>
            </a:r>
            <a:r>
              <a:rPr lang="en-US" altLang="en-US" dirty="0"/>
              <a:t>There is a mean difference</a:t>
            </a:r>
            <a:r>
              <a:rPr lang="en-US" altLang="en-US" dirty="0" smtClean="0"/>
              <a:t>.)</a:t>
            </a:r>
          </a:p>
          <a:p>
            <a:pPr marL="857250" lvl="1" indent="-457200" eaLnBrk="1" hangingPunct="1">
              <a:defRPr/>
            </a:pPr>
            <a:r>
              <a:rPr lang="en-US" altLang="en-US" dirty="0"/>
              <a:t>T</a:t>
            </a:r>
            <a:r>
              <a:rPr lang="en-US" altLang="en-US" dirty="0" smtClean="0"/>
              <a:t>he </a:t>
            </a:r>
            <a:r>
              <a:rPr lang="en-US" altLang="en-US" dirty="0"/>
              <a:t>alternative hypothesis can simply state that the two population means are not equal: µ1 ≠ µ2.</a:t>
            </a:r>
          </a:p>
          <a:p>
            <a:pPr marL="457200" indent="-457200" eaLnBrk="1" hangingPunct="1">
              <a:defRPr/>
            </a:pPr>
            <a:endParaRPr lang="en-US" altLang="en-US" dirty="0" smtClean="0"/>
          </a:p>
        </p:txBody>
      </p:sp>
      <p:sp>
        <p:nvSpPr>
          <p:cNvPr id="6146" name="Rectangle 2"/>
          <p:cNvSpPr>
            <a:spLocks noGrp="1" noChangeArrowheads="1"/>
          </p:cNvSpPr>
          <p:nvPr>
            <p:ph type="title"/>
          </p:nvPr>
        </p:nvSpPr>
        <p:spPr/>
        <p:txBody>
          <a:bodyPr/>
          <a:lstStyle/>
          <a:p>
            <a:pPr eaLnBrk="1" hangingPunct="1"/>
            <a:r>
              <a:rPr lang="en-US" altLang="en-US" dirty="0" smtClean="0"/>
              <a:t>The Null Hypothesis (cont’d.)</a:t>
            </a:r>
          </a:p>
        </p:txBody>
      </p:sp>
      <p:sp>
        <p:nvSpPr>
          <p:cNvPr id="2" name="Footer Placeholder 1"/>
          <p:cNvSpPr>
            <a:spLocks noGrp="1"/>
          </p:cNvSpPr>
          <p:nvPr>
            <p:ph type="ftr" sz="quarter" idx="10"/>
          </p:nvPr>
        </p:nvSpPr>
        <p:spPr/>
        <p:txBody>
          <a:bodyPr/>
          <a:lstStyle/>
          <a:p>
            <a:r>
              <a:rPr lang="en-US" dirty="0" smtClean="0"/>
              <a:t>Copyright © 2017 Cengage Learning. All Rights Reserved.</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3"/>
          <p:cNvSpPr>
            <a:spLocks noGrp="1" noChangeArrowheads="1"/>
          </p:cNvSpPr>
          <p:nvPr>
            <p:ph idx="1"/>
          </p:nvPr>
        </p:nvSpPr>
        <p:spPr/>
        <p:txBody>
          <a:bodyPr/>
          <a:lstStyle/>
          <a:p>
            <a:r>
              <a:rPr lang="en-US" altLang="en-US" dirty="0" smtClean="0"/>
              <a:t>The independent-measures </a:t>
            </a:r>
            <a:r>
              <a:rPr lang="en-US" altLang="en-US" i="1" dirty="0" smtClean="0"/>
              <a:t>t</a:t>
            </a:r>
            <a:r>
              <a:rPr lang="en-US" altLang="en-US" dirty="0" smtClean="0"/>
              <a:t> uses the difference between two sample means to evaluate a hypothesis about the difference between two population means. Thus, the independent- measures </a:t>
            </a:r>
            <a:r>
              <a:rPr lang="en-US" altLang="en-US" i="1" dirty="0" smtClean="0"/>
              <a:t>t</a:t>
            </a:r>
            <a:r>
              <a:rPr lang="en-US" altLang="en-US" dirty="0" smtClean="0"/>
              <a:t> formula is:</a:t>
            </a:r>
          </a:p>
          <a:p>
            <a:pPr marL="0" indent="0">
              <a:buNone/>
            </a:pPr>
            <a:r>
              <a:rPr lang="en-US" altLang="en-US" dirty="0" smtClean="0"/>
              <a:t>  </a:t>
            </a:r>
          </a:p>
        </p:txBody>
      </p:sp>
      <p:sp>
        <p:nvSpPr>
          <p:cNvPr id="7170" name="Rectangle 2"/>
          <p:cNvSpPr>
            <a:spLocks noGrp="1" noChangeArrowheads="1"/>
          </p:cNvSpPr>
          <p:nvPr>
            <p:ph type="title"/>
          </p:nvPr>
        </p:nvSpPr>
        <p:spPr/>
        <p:txBody>
          <a:bodyPr>
            <a:normAutofit/>
          </a:bodyPr>
          <a:lstStyle/>
          <a:p>
            <a:r>
              <a:rPr lang="en-US" altLang="en-US" dirty="0" smtClean="0"/>
              <a:t>The Formulas for an Independent-Measures Hypothesis Test </a:t>
            </a:r>
          </a:p>
        </p:txBody>
      </p:sp>
      <p:sp>
        <p:nvSpPr>
          <p:cNvPr id="2" name="Footer Placeholder 1"/>
          <p:cNvSpPr>
            <a:spLocks noGrp="1"/>
          </p:cNvSpPr>
          <p:nvPr>
            <p:ph type="ftr" sz="quarter" idx="10"/>
          </p:nvPr>
        </p:nvSpPr>
        <p:spPr/>
        <p:txBody>
          <a:bodyPr/>
          <a:lstStyle/>
          <a:p>
            <a:r>
              <a:rPr lang="en-US" dirty="0" smtClean="0"/>
              <a:t>Copyright © 2017 Cengage Learning. All Rights Reserved.</a:t>
            </a:r>
          </a:p>
        </p:txBody>
      </p:sp>
      <p:pic>
        <p:nvPicPr>
          <p:cNvPr id="7172" name="Picture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350" y="4038600"/>
            <a:ext cx="9144000" cy="1017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noChangeArrowheads="1"/>
          </p:cNvSpPr>
          <p:nvPr>
            <p:ph idx="1"/>
          </p:nvPr>
        </p:nvSpPr>
        <p:spPr/>
        <p:txBody>
          <a:bodyPr/>
          <a:lstStyle/>
          <a:p>
            <a:r>
              <a:rPr lang="en-US" altLang="en-US" dirty="0" smtClean="0"/>
              <a:t>In each of the </a:t>
            </a:r>
            <a:r>
              <a:rPr lang="en-US" altLang="en-US" i="1" dirty="0" smtClean="0"/>
              <a:t>t</a:t>
            </a:r>
            <a:r>
              <a:rPr lang="en-US" altLang="en-US" dirty="0" smtClean="0"/>
              <a:t>-score formulas, the standard error in the denominator measures how accurately the sample statistic represents the population parameter. </a:t>
            </a:r>
          </a:p>
          <a:p>
            <a:pPr lvl="1"/>
            <a:r>
              <a:rPr lang="en-US" altLang="en-US" dirty="0" smtClean="0"/>
              <a:t>In the single-sample </a:t>
            </a:r>
            <a:r>
              <a:rPr lang="en-US" altLang="en-US" i="1" dirty="0" smtClean="0"/>
              <a:t>t</a:t>
            </a:r>
            <a:r>
              <a:rPr lang="en-US" altLang="en-US" dirty="0" smtClean="0"/>
              <a:t> formula, the standard error measures the amount of error expected for a sample mean and is represented by </a:t>
            </a:r>
            <a:r>
              <a:rPr lang="en-US" altLang="en-US" i="1" dirty="0" smtClean="0"/>
              <a:t>s</a:t>
            </a:r>
            <a:r>
              <a:rPr lang="en-US" altLang="en-US" i="1" baseline="-25000" dirty="0" smtClean="0"/>
              <a:t>M</a:t>
            </a:r>
            <a:r>
              <a:rPr lang="en-US" altLang="en-US" dirty="0" smtClean="0"/>
              <a:t>.  </a:t>
            </a:r>
          </a:p>
        </p:txBody>
      </p:sp>
      <p:sp>
        <p:nvSpPr>
          <p:cNvPr id="8194" name="Rectangle 2"/>
          <p:cNvSpPr>
            <a:spLocks noGrp="1" noChangeArrowheads="1"/>
          </p:cNvSpPr>
          <p:nvPr>
            <p:ph type="title"/>
          </p:nvPr>
        </p:nvSpPr>
        <p:spPr/>
        <p:txBody>
          <a:bodyPr>
            <a:normAutofit/>
          </a:bodyPr>
          <a:lstStyle/>
          <a:p>
            <a:r>
              <a:rPr lang="en-US" altLang="en-US" dirty="0" smtClean="0"/>
              <a:t>The Formulas for an Independent-Measures Hypothesis Test (cont’d.)</a:t>
            </a:r>
          </a:p>
        </p:txBody>
      </p:sp>
      <p:sp>
        <p:nvSpPr>
          <p:cNvPr id="2" name="Footer Placeholder 1"/>
          <p:cNvSpPr>
            <a:spLocks noGrp="1"/>
          </p:cNvSpPr>
          <p:nvPr>
            <p:ph type="ftr" sz="quarter" idx="10"/>
          </p:nvPr>
        </p:nvSpPr>
        <p:spPr/>
        <p:txBody>
          <a:bodyPr/>
          <a:lstStyle/>
          <a:p>
            <a:r>
              <a:rPr lang="en-US" dirty="0" smtClean="0"/>
              <a:t>Copyright © 2017 Cengage Learning. All Rights Reserved.</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p:cNvSpPr>
            <a:spLocks noGrp="1" noChangeArrowheads="1"/>
          </p:cNvSpPr>
          <p:nvPr>
            <p:ph idx="1"/>
          </p:nvPr>
        </p:nvSpPr>
        <p:spPr/>
        <p:txBody>
          <a:bodyPr/>
          <a:lstStyle/>
          <a:p>
            <a:pPr lvl="1"/>
            <a:r>
              <a:rPr lang="en-US" altLang="en-US" dirty="0" smtClean="0"/>
              <a:t>For the independent-measures </a:t>
            </a:r>
            <a:r>
              <a:rPr lang="en-US" altLang="en-US" i="1" dirty="0" smtClean="0"/>
              <a:t>t</a:t>
            </a:r>
            <a:r>
              <a:rPr lang="en-US" altLang="en-US" dirty="0" smtClean="0"/>
              <a:t> formula, the standard error measures the amount of error that is expected when you use a sample mean difference (</a:t>
            </a:r>
            <a:r>
              <a:rPr lang="en-US" altLang="en-US" i="1" dirty="0" smtClean="0"/>
              <a:t>M</a:t>
            </a:r>
            <a:r>
              <a:rPr lang="en-US" altLang="en-US" baseline="-25000" dirty="0" smtClean="0"/>
              <a:t>1</a:t>
            </a:r>
            <a:r>
              <a:rPr lang="en-US" altLang="en-US" dirty="0" smtClean="0"/>
              <a:t> − </a:t>
            </a:r>
            <a:r>
              <a:rPr lang="en-US" altLang="en-US" i="1" dirty="0" smtClean="0"/>
              <a:t>M</a:t>
            </a:r>
            <a:r>
              <a:rPr lang="en-US" altLang="en-US" baseline="-25000" dirty="0" smtClean="0"/>
              <a:t>2</a:t>
            </a:r>
            <a:r>
              <a:rPr lang="en-US" altLang="en-US" dirty="0" smtClean="0"/>
              <a:t>) to represent a population mean difference (µ</a:t>
            </a:r>
            <a:r>
              <a:rPr lang="en-US" altLang="en-US" baseline="-25000" dirty="0" smtClean="0"/>
              <a:t>1</a:t>
            </a:r>
            <a:r>
              <a:rPr lang="en-US" altLang="en-US" dirty="0" smtClean="0"/>
              <a:t> − µ</a:t>
            </a:r>
            <a:r>
              <a:rPr lang="en-US" altLang="en-US" baseline="-25000" dirty="0" smtClean="0"/>
              <a:t>2</a:t>
            </a:r>
            <a:r>
              <a:rPr lang="en-US" altLang="en-US" dirty="0" smtClean="0"/>
              <a:t>). </a:t>
            </a:r>
          </a:p>
          <a:p>
            <a:pPr lvl="2"/>
            <a:r>
              <a:rPr lang="en-US" altLang="en-US" dirty="0" smtClean="0"/>
              <a:t>The standard error for the sample mean difference is represented by the symbol </a:t>
            </a:r>
            <a:r>
              <a:rPr lang="en-US" altLang="en-US" i="1" dirty="0" smtClean="0"/>
              <a:t>s</a:t>
            </a:r>
            <a:r>
              <a:rPr lang="en-US" altLang="en-US" baseline="-25000" dirty="0" smtClean="0"/>
              <a:t>(</a:t>
            </a:r>
            <a:r>
              <a:rPr lang="en-US" altLang="en-US" i="1" baseline="-25000" dirty="0" smtClean="0"/>
              <a:t>M</a:t>
            </a:r>
            <a:r>
              <a:rPr lang="en-US" altLang="en-US" baseline="-50000" dirty="0" smtClean="0"/>
              <a:t>1</a:t>
            </a:r>
            <a:r>
              <a:rPr lang="en-US" altLang="en-US" baseline="-25000" dirty="0" smtClean="0"/>
              <a:t>-</a:t>
            </a:r>
            <a:r>
              <a:rPr lang="en-US" altLang="en-US" i="1" baseline="-25000" dirty="0" smtClean="0"/>
              <a:t>M</a:t>
            </a:r>
            <a:r>
              <a:rPr lang="en-US" altLang="en-US" baseline="-50000" dirty="0" smtClean="0"/>
              <a:t>2</a:t>
            </a:r>
            <a:r>
              <a:rPr lang="en-US" altLang="en-US" baseline="-25000" dirty="0" smtClean="0"/>
              <a:t>)</a:t>
            </a:r>
            <a:r>
              <a:rPr lang="en-US" altLang="en-US" dirty="0" smtClean="0"/>
              <a:t>. </a:t>
            </a:r>
          </a:p>
        </p:txBody>
      </p:sp>
      <p:sp>
        <p:nvSpPr>
          <p:cNvPr id="9218" name="Rectangle 2"/>
          <p:cNvSpPr>
            <a:spLocks noGrp="1" noChangeArrowheads="1"/>
          </p:cNvSpPr>
          <p:nvPr>
            <p:ph type="title"/>
          </p:nvPr>
        </p:nvSpPr>
        <p:spPr/>
        <p:txBody>
          <a:bodyPr>
            <a:normAutofit/>
          </a:bodyPr>
          <a:lstStyle/>
          <a:p>
            <a:r>
              <a:rPr lang="en-US" altLang="en-US" dirty="0" smtClean="0"/>
              <a:t>The Formulas for an Independent-Measures Hypothesis Test (cont’d.)</a:t>
            </a:r>
          </a:p>
        </p:txBody>
      </p:sp>
      <p:sp>
        <p:nvSpPr>
          <p:cNvPr id="2" name="Footer Placeholder 1"/>
          <p:cNvSpPr>
            <a:spLocks noGrp="1"/>
          </p:cNvSpPr>
          <p:nvPr>
            <p:ph type="ftr" sz="quarter" idx="10"/>
          </p:nvPr>
        </p:nvSpPr>
        <p:spPr/>
        <p:txBody>
          <a:bodyPr/>
          <a:lstStyle/>
          <a:p>
            <a:r>
              <a:rPr lang="en-US" dirty="0" smtClean="0"/>
              <a:t>Copyright © 2017 Cengage Learning. All Rights Reserved.</a:t>
            </a:r>
          </a:p>
        </p:txBody>
      </p:sp>
    </p:spTree>
  </p:cSld>
  <p:clrMapOvr>
    <a:masterClrMapping/>
  </p:clrMapOvr>
</p:sld>
</file>

<file path=ppt/theme/theme1.xml><?xml version="1.0" encoding="utf-8"?>
<a:theme xmlns:a="http://schemas.openxmlformats.org/drawingml/2006/main" name="3_Office Theme">
  <a:themeElements>
    <a:clrScheme name="Custom 1">
      <a:dk1>
        <a:sysClr val="windowText" lastClr="000000"/>
      </a:dk1>
      <a:lt1>
        <a:sysClr val="window" lastClr="FFFFFF"/>
      </a:lt1>
      <a:dk2>
        <a:srgbClr val="1F497D"/>
      </a:dk2>
      <a:lt2>
        <a:srgbClr val="EEECE1"/>
      </a:lt2>
      <a:accent1>
        <a:srgbClr val="257191"/>
      </a:accent1>
      <a:accent2>
        <a:srgbClr val="C4BD97"/>
      </a:accent2>
      <a:accent3>
        <a:srgbClr val="F2F7DF"/>
      </a:accent3>
      <a:accent4>
        <a:srgbClr val="8064A2"/>
      </a:accent4>
      <a:accent5>
        <a:srgbClr val="4BACC6"/>
      </a:accent5>
      <a:accent6>
        <a:srgbClr val="F7941E"/>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431</TotalTime>
  <Words>1911</Words>
  <Application>Microsoft Office PowerPoint</Application>
  <PresentationFormat>On-screen Show (4:3)</PresentationFormat>
  <Paragraphs>158</Paragraphs>
  <Slides>27</Slides>
  <Notes>26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27</vt:i4>
      </vt:variant>
    </vt:vector>
  </HeadingPairs>
  <TitlesOfParts>
    <vt:vector size="32" baseType="lpstr">
      <vt:lpstr>Arial</vt:lpstr>
      <vt:lpstr>Calibri</vt:lpstr>
      <vt:lpstr>Symbol</vt:lpstr>
      <vt:lpstr>Times New Roman</vt:lpstr>
      <vt:lpstr>3_Office Theme</vt:lpstr>
      <vt:lpstr>The t Test For Two Independent Samples  Adapted </vt:lpstr>
      <vt:lpstr>Independent Samples t-test</vt:lpstr>
      <vt:lpstr>Independent-Measures Designs</vt:lpstr>
      <vt:lpstr>An Independent-Measures Research Study</vt:lpstr>
      <vt:lpstr>The Null Hypothesis and the Independent-Measures t Statistic</vt:lpstr>
      <vt:lpstr>The Null Hypothesis (cont’d.)</vt:lpstr>
      <vt:lpstr>The Formulas for an Independent-Measures Hypothesis Test </vt:lpstr>
      <vt:lpstr>The Formulas for an Independent-Measures Hypothesis Test (cont’d.)</vt:lpstr>
      <vt:lpstr>The Formulas for an Independent-Measures Hypothesis Test (cont’d.)</vt:lpstr>
      <vt:lpstr>The Formulas for an Independent-Measures Hypothesis Test (cont’d.)</vt:lpstr>
      <vt:lpstr>Calculating the Estimated Standard Error</vt:lpstr>
      <vt:lpstr>Calculating the Estimated Standard Error (cont’d.)</vt:lpstr>
      <vt:lpstr>The Final Formula and Degrees of Freedom</vt:lpstr>
      <vt:lpstr>The Final Formula and Degrees of Freedom (cont’d.)</vt:lpstr>
      <vt:lpstr>The Basic Elements of a t Statistic </vt:lpstr>
      <vt:lpstr> Hypothesis Tests with the Independent-Measures t Statistic</vt:lpstr>
      <vt:lpstr>The Critical Region for the Independent–Measures Hypothesis Test</vt:lpstr>
      <vt:lpstr>Assumptions Underlying the Independent-Measures t Formula</vt:lpstr>
      <vt:lpstr>Homogeneity of Variance</vt:lpstr>
      <vt:lpstr>Hypothesis Tests with the Independent-Measures t Statistic (cont'd.)</vt:lpstr>
      <vt:lpstr>Measuring Effect Size for the Independent-Measures t</vt:lpstr>
      <vt:lpstr>Confidence Intervals</vt:lpstr>
      <vt:lpstr>Confidence Intervals (cont’d.)</vt:lpstr>
      <vt:lpstr>Confidence Intervals and Hypothesis Tests </vt:lpstr>
      <vt:lpstr>The Role of Sample Variance and Sample Size in the Independent-Measures t Test</vt:lpstr>
      <vt:lpstr>The Role of Sample Variance and Sample  Size in the Independent-Measures t Test (cont’d.)</vt:lpstr>
      <vt:lpstr>Two Sample Distributions Representing Two Different Treatments</vt:lpstr>
    </vt:vector>
  </TitlesOfParts>
  <Company>Thomson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10: The t Test For Two Independent Samples</dc:title>
  <dc:creator>TL User</dc:creator>
  <cp:lastModifiedBy>Rossi a Hassad</cp:lastModifiedBy>
  <cp:revision>116</cp:revision>
  <dcterms:created xsi:type="dcterms:W3CDTF">2008-11-24T16:35:27Z</dcterms:created>
  <dcterms:modified xsi:type="dcterms:W3CDTF">2018-06-25T21:15:07Z</dcterms:modified>
</cp:coreProperties>
</file>